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7"/>
  </p:notesMasterIdLst>
  <p:sldIdLst>
    <p:sldId id="256" r:id="rId2"/>
    <p:sldId id="257" r:id="rId3"/>
    <p:sldId id="258" r:id="rId4"/>
    <p:sldId id="374" r:id="rId5"/>
    <p:sldId id="259" r:id="rId6"/>
    <p:sldId id="262" r:id="rId7"/>
    <p:sldId id="330" r:id="rId8"/>
    <p:sldId id="354" r:id="rId9"/>
    <p:sldId id="356" r:id="rId10"/>
    <p:sldId id="355" r:id="rId11"/>
    <p:sldId id="359" r:id="rId12"/>
    <p:sldId id="400" r:id="rId13"/>
    <p:sldId id="353" r:id="rId14"/>
    <p:sldId id="360" r:id="rId15"/>
    <p:sldId id="361" r:id="rId16"/>
    <p:sldId id="362" r:id="rId17"/>
    <p:sldId id="363" r:id="rId18"/>
    <p:sldId id="365" r:id="rId19"/>
    <p:sldId id="331" r:id="rId20"/>
    <p:sldId id="263" r:id="rId21"/>
    <p:sldId id="266" r:id="rId22"/>
    <p:sldId id="264" r:id="rId23"/>
    <p:sldId id="417" r:id="rId24"/>
    <p:sldId id="418" r:id="rId25"/>
    <p:sldId id="268" r:id="rId26"/>
    <p:sldId id="420" r:id="rId27"/>
    <p:sldId id="344" r:id="rId28"/>
    <p:sldId id="366" r:id="rId29"/>
    <p:sldId id="403" r:id="rId30"/>
    <p:sldId id="367" r:id="rId31"/>
    <p:sldId id="413" r:id="rId32"/>
    <p:sldId id="269" r:id="rId33"/>
    <p:sldId id="370" r:id="rId34"/>
    <p:sldId id="414" r:id="rId35"/>
    <p:sldId id="371" r:id="rId36"/>
    <p:sldId id="369" r:id="rId37"/>
    <p:sldId id="415" r:id="rId38"/>
    <p:sldId id="390" r:id="rId39"/>
    <p:sldId id="392" r:id="rId40"/>
    <p:sldId id="332" r:id="rId41"/>
    <p:sldId id="281" r:id="rId42"/>
    <p:sldId id="284" r:id="rId43"/>
    <p:sldId id="285" r:id="rId44"/>
    <p:sldId id="286" r:id="rId45"/>
    <p:sldId id="372" r:id="rId46"/>
    <p:sldId id="421" r:id="rId47"/>
    <p:sldId id="283" r:id="rId48"/>
    <p:sldId id="375" r:id="rId49"/>
    <p:sldId id="422" r:id="rId50"/>
    <p:sldId id="376" r:id="rId51"/>
    <p:sldId id="377" r:id="rId52"/>
    <p:sldId id="405" r:id="rId53"/>
    <p:sldId id="407" r:id="rId54"/>
    <p:sldId id="333" r:id="rId55"/>
    <p:sldId id="272" r:id="rId56"/>
    <p:sldId id="273" r:id="rId57"/>
    <p:sldId id="274" r:id="rId58"/>
    <p:sldId id="275" r:id="rId59"/>
    <p:sldId id="379" r:id="rId60"/>
    <p:sldId id="276" r:id="rId61"/>
    <p:sldId id="406" r:id="rId62"/>
    <p:sldId id="336" r:id="rId63"/>
    <p:sldId id="380" r:id="rId64"/>
    <p:sldId id="396" r:id="rId65"/>
    <p:sldId id="397" r:id="rId66"/>
    <p:sldId id="322" r:id="rId67"/>
    <p:sldId id="427" r:id="rId68"/>
    <p:sldId id="321" r:id="rId69"/>
    <p:sldId id="382" r:id="rId70"/>
    <p:sldId id="323" r:id="rId71"/>
    <p:sldId id="298" r:id="rId72"/>
    <p:sldId id="297" r:id="rId73"/>
    <p:sldId id="428" r:id="rId74"/>
    <p:sldId id="388" r:id="rId75"/>
    <p:sldId id="299" r:id="rId76"/>
    <p:sldId id="401" r:id="rId77"/>
    <p:sldId id="423" r:id="rId78"/>
    <p:sldId id="300" r:id="rId79"/>
    <p:sldId id="325" r:id="rId80"/>
    <p:sldId id="381" r:id="rId81"/>
    <p:sldId id="393" r:id="rId82"/>
    <p:sldId id="430" r:id="rId83"/>
    <p:sldId id="324" r:id="rId84"/>
    <p:sldId id="383" r:id="rId85"/>
    <p:sldId id="384" r:id="rId86"/>
    <p:sldId id="424" r:id="rId87"/>
    <p:sldId id="425" r:id="rId88"/>
    <p:sldId id="412" r:id="rId89"/>
    <p:sldId id="411" r:id="rId90"/>
    <p:sldId id="327" r:id="rId91"/>
    <p:sldId id="302" r:id="rId92"/>
    <p:sldId id="304" r:id="rId93"/>
    <p:sldId id="303" r:id="rId94"/>
    <p:sldId id="306" r:id="rId95"/>
    <p:sldId id="328" r:id="rId96"/>
    <p:sldId id="329" r:id="rId97"/>
    <p:sldId id="385" r:id="rId98"/>
    <p:sldId id="386" r:id="rId99"/>
    <p:sldId id="387" r:id="rId100"/>
    <p:sldId id="394" r:id="rId101"/>
    <p:sldId id="402" r:id="rId102"/>
    <p:sldId id="408" r:id="rId103"/>
    <p:sldId id="398" r:id="rId104"/>
    <p:sldId id="426" r:id="rId105"/>
    <p:sldId id="314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A56A3D-2E54-42FF-B374-A4D9C75218DB}">
          <p14:sldIdLst>
            <p14:sldId id="256"/>
            <p14:sldId id="257"/>
            <p14:sldId id="258"/>
            <p14:sldId id="374"/>
            <p14:sldId id="259"/>
            <p14:sldId id="262"/>
            <p14:sldId id="330"/>
          </p14:sldIdLst>
        </p14:section>
        <p14:section name="Data In, Data Out" id="{073B8210-0AD7-9640-8EF5-275FB976EFCF}">
          <p14:sldIdLst>
            <p14:sldId id="354"/>
            <p14:sldId id="356"/>
            <p14:sldId id="355"/>
            <p14:sldId id="359"/>
            <p14:sldId id="400"/>
            <p14:sldId id="353"/>
            <p14:sldId id="360"/>
            <p14:sldId id="361"/>
            <p14:sldId id="362"/>
            <p14:sldId id="363"/>
            <p14:sldId id="365"/>
          </p14:sldIdLst>
        </p14:section>
        <p14:section name="Immutability" id="{272D182D-DD5F-4CAA-B326-20592464C983}">
          <p14:sldIdLst>
            <p14:sldId id="331"/>
            <p14:sldId id="263"/>
            <p14:sldId id="266"/>
            <p14:sldId id="264"/>
            <p14:sldId id="417"/>
            <p14:sldId id="418"/>
            <p14:sldId id="268"/>
            <p14:sldId id="420"/>
            <p14:sldId id="344"/>
            <p14:sldId id="366"/>
            <p14:sldId id="403"/>
            <p14:sldId id="367"/>
            <p14:sldId id="413"/>
            <p14:sldId id="269"/>
            <p14:sldId id="370"/>
            <p14:sldId id="414"/>
            <p14:sldId id="371"/>
            <p14:sldId id="369"/>
            <p14:sldId id="415"/>
          </p14:sldIdLst>
        </p14:section>
        <p14:section name="Commercial: Option" id="{224DD99B-6EAD-8A4F-BDAB-C35074B53EC1}">
          <p14:sldIdLst>
            <p14:sldId id="390"/>
            <p14:sldId id="392"/>
          </p14:sldIdLst>
        </p14:section>
        <p14:section name="Verbs Count Too" id="{5FD2A034-7B06-41FA-B92B-5985440D9330}">
          <p14:sldIdLst>
            <p14:sldId id="332"/>
            <p14:sldId id="281"/>
            <p14:sldId id="284"/>
            <p14:sldId id="285"/>
            <p14:sldId id="286"/>
            <p14:sldId id="372"/>
            <p14:sldId id="421"/>
            <p14:sldId id="283"/>
            <p14:sldId id="375"/>
            <p14:sldId id="422"/>
            <p14:sldId id="376"/>
            <p14:sldId id="377"/>
            <p14:sldId id="405"/>
            <p14:sldId id="407"/>
          </p14:sldIdLst>
        </p14:section>
        <p14:section name="Declarative Style" id="{BCA66EAA-C788-4339-9A31-57193D8E902A}">
          <p14:sldIdLst>
            <p14:sldId id="333"/>
            <p14:sldId id="272"/>
            <p14:sldId id="273"/>
            <p14:sldId id="274"/>
            <p14:sldId id="275"/>
            <p14:sldId id="379"/>
            <p14:sldId id="276"/>
            <p14:sldId id="406"/>
            <p14:sldId id="336"/>
            <p14:sldId id="380"/>
          </p14:sldIdLst>
        </p14:section>
        <p14:section name="Commercial: Tuple" id="{FF5965A7-C326-6745-B8CF-2B1A2A245F67}">
          <p14:sldIdLst>
            <p14:sldId id="396"/>
            <p14:sldId id="397"/>
          </p14:sldIdLst>
        </p14:section>
        <p14:section name="Static Typing" id="{F13700CD-9901-4C4B-B8B8-0625D118B8A4}">
          <p14:sldIdLst>
            <p14:sldId id="322"/>
            <p14:sldId id="427"/>
            <p14:sldId id="321"/>
            <p14:sldId id="382"/>
            <p14:sldId id="323"/>
            <p14:sldId id="298"/>
            <p14:sldId id="297"/>
            <p14:sldId id="428"/>
            <p14:sldId id="388"/>
            <p14:sldId id="299"/>
            <p14:sldId id="401"/>
            <p14:sldId id="423"/>
            <p14:sldId id="300"/>
            <p14:sldId id="325"/>
            <p14:sldId id="381"/>
            <p14:sldId id="393"/>
            <p14:sldId id="430"/>
            <p14:sldId id="324"/>
            <p14:sldId id="383"/>
            <p14:sldId id="384"/>
            <p14:sldId id="424"/>
            <p14:sldId id="425"/>
          </p14:sldIdLst>
        </p14:section>
        <p14:section name="Commercial: either" id="{405E0599-5BA9-43B7-AC40-7901497C91B1}">
          <p14:sldIdLst>
            <p14:sldId id="412"/>
            <p14:sldId id="411"/>
          </p14:sldIdLst>
        </p14:section>
        <p14:section name="Lazy Evaluation" id="{64EFED8B-3086-4191-959C-0B4F207935C3}">
          <p14:sldIdLst>
            <p14:sldId id="327"/>
            <p14:sldId id="302"/>
            <p14:sldId id="304"/>
            <p14:sldId id="303"/>
            <p14:sldId id="306"/>
            <p14:sldId id="328"/>
            <p14:sldId id="329"/>
            <p14:sldId id="385"/>
            <p14:sldId id="386"/>
            <p14:sldId id="387"/>
          </p14:sldIdLst>
        </p14:section>
        <p14:section name="Conclusion" id="{3A5C676C-48CC-445E-8783-0BF948150318}">
          <p14:sldIdLst>
            <p14:sldId id="394"/>
            <p14:sldId id="402"/>
            <p14:sldId id="408"/>
            <p14:sldId id="398"/>
            <p14:sldId id="426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 autoAdjust="0"/>
    <p:restoredTop sz="97774" autoAdjust="0"/>
  </p:normalViewPr>
  <p:slideViewPr>
    <p:cSldViewPr>
      <p:cViewPr>
        <p:scale>
          <a:sx n="110" d="100"/>
          <a:sy n="110" d="100"/>
        </p:scale>
        <p:origin x="-8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A15-1659-46A0-B93C-EC0794FC41B5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03B9-8A8C-45EB-B664-B7C47432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not going to tell you how to do functional programming. The objective is to write clear, readable, maintainable, high-quality code in an OO language. Functional principles have some ideas for us about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5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body: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boolean</a:t>
            </a:r>
            <a:r>
              <a:rPr lang="en-US" sz="1200" dirty="0" smtClean="0">
                <a:latin typeface="Courier"/>
                <a:cs typeface="Courier"/>
              </a:rPr>
              <a:t> exists =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sz="12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(exists)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forgotPassword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err="1" smtClean="0">
                <a:latin typeface="Courier"/>
                <a:cs typeface="Courier"/>
              </a:rPr>
              <a:t>invalidPassword</a:t>
            </a:r>
            <a:r>
              <a:rPr lang="en-US" sz="1200" dirty="0" smtClean="0">
                <a:latin typeface="Courier"/>
                <a:cs typeface="Courier"/>
              </a:rPr>
              <a:t>(email, password) 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 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passwordAdvice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sz="1200" dirty="0" smtClean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“/welcome”;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Locking is for wimps.</a:t>
            </a:r>
          </a:p>
          <a:p>
            <a:r>
              <a:rPr lang="en-US" dirty="0" smtClean="0"/>
              <a:t>Concurrency</a:t>
            </a:r>
            <a:r>
              <a:rPr lang="en-US" baseline="0" dirty="0" smtClean="0"/>
              <a:t> is, frankly, a great excuse to favor immutability. The real reason is to reduce the moving parts.</a:t>
            </a:r>
          </a:p>
          <a:p>
            <a:r>
              <a:rPr lang="en-US" baseline="0" dirty="0" smtClean="0"/>
              <a:t>Functional programming tries to reduce moving parts; OO  tries to hide them inside of objects.  We can do better: we can do both.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Effective C#, Bill recommends only making</a:t>
            </a:r>
            <a:r>
              <a:rPr lang="en-US" baseline="0" dirty="0" smtClean="0"/>
              <a:t> atomic types immutable, but I advocate for most or all types to be immutable. Yes, go to the trouble of cloning on mod.</a:t>
            </a:r>
          </a:p>
          <a:p>
            <a:r>
              <a:rPr lang="en-US" baseline="0" dirty="0" smtClean="0"/>
              <a:t>“Your ﬁrst choice for types that store data should be immutable, atomic value types.”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getDNACodingSequence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StringBuilder</a:t>
            </a:r>
            <a:r>
              <a:rPr lang="en-US" dirty="0" smtClean="0"/>
              <a:t> </a:t>
            </a:r>
            <a:r>
              <a:rPr lang="en-US" dirty="0" err="1" smtClean="0"/>
              <a:t>sb</a:t>
            </a:r>
            <a:r>
              <a:rPr lang="en-US" dirty="0" smtClean="0"/>
              <a:t> = new </a:t>
            </a:r>
            <a:r>
              <a:rPr lang="en-US" dirty="0" err="1" smtClean="0"/>
              <a:t>StringBuilder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        for (</a:t>
            </a:r>
            <a:r>
              <a:rPr lang="en-US" dirty="0" err="1" smtClean="0"/>
              <a:t>CDSSequence</a:t>
            </a:r>
            <a:r>
              <a:rPr lang="en-US" dirty="0" smtClean="0"/>
              <a:t> </a:t>
            </a:r>
            <a:r>
              <a:rPr lang="en-US" dirty="0" err="1" smtClean="0"/>
              <a:t>cdsSequence</a:t>
            </a:r>
            <a:r>
              <a:rPr lang="en-US" dirty="0" smtClean="0"/>
              <a:t> : </a:t>
            </a:r>
            <a:r>
              <a:rPr lang="en-US" dirty="0" err="1" smtClean="0"/>
              <a:t>cdsSequenceList</a:t>
            </a:r>
            <a:r>
              <a:rPr lang="en-US" dirty="0" smtClean="0"/>
              <a:t>) {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sb.append</a:t>
            </a:r>
            <a:r>
              <a:rPr lang="en-US" dirty="0" smtClean="0"/>
              <a:t>(</a:t>
            </a:r>
            <a:r>
              <a:rPr lang="en-US" dirty="0" err="1" smtClean="0"/>
              <a:t>cdsSequence.getCodingSequence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}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</a:t>
            </a:r>
            <a:r>
              <a:rPr lang="en-US" dirty="0" smtClean="0"/>
              <a:t> </a:t>
            </a:r>
            <a:r>
              <a:rPr lang="en-US" dirty="0" err="1" smtClean="0"/>
              <a:t>dnaSequence</a:t>
            </a:r>
            <a:r>
              <a:rPr lang="en-US" dirty="0" smtClean="0"/>
              <a:t> = new </a:t>
            </a:r>
            <a:r>
              <a:rPr lang="en-US" dirty="0" err="1" smtClean="0"/>
              <a:t>DNASequence</a:t>
            </a:r>
            <a:r>
              <a:rPr lang="en-US" dirty="0" smtClean="0"/>
              <a:t>(</a:t>
            </a:r>
            <a:r>
              <a:rPr lang="en-US" dirty="0" err="1" smtClean="0"/>
              <a:t>sb.toString</a:t>
            </a:r>
            <a:r>
              <a:rPr lang="en-US" dirty="0" smtClean="0"/>
              <a:t>().</a:t>
            </a:r>
            <a:r>
              <a:rPr lang="en-US" dirty="0" err="1" smtClean="0"/>
              <a:t>toUpperCase</a:t>
            </a:r>
            <a:r>
              <a:rPr lang="en-US" dirty="0" smtClean="0"/>
              <a:t>());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dnaSequence.setAccession</a:t>
            </a:r>
            <a:r>
              <a:rPr lang="en-US" dirty="0" smtClean="0"/>
              <a:t>(new </a:t>
            </a:r>
            <a:r>
              <a:rPr lang="en-US" dirty="0" err="1" smtClean="0"/>
              <a:t>AccessionID</a:t>
            </a:r>
            <a:r>
              <a:rPr lang="en-US" dirty="0" smtClean="0"/>
              <a:t>(</a:t>
            </a:r>
            <a:r>
              <a:rPr lang="en-US" dirty="0" err="1" smtClean="0"/>
              <a:t>this.getAccession</a:t>
            </a:r>
            <a:r>
              <a:rPr lang="en-US" dirty="0" smtClean="0"/>
              <a:t>().</a:t>
            </a:r>
            <a:r>
              <a:rPr lang="en-US" dirty="0" err="1" smtClean="0"/>
              <a:t>getID</a:t>
            </a:r>
            <a:r>
              <a:rPr lang="en-US" dirty="0" smtClean="0"/>
              <a:t>()));</a:t>
            </a:r>
          </a:p>
          <a:p>
            <a:pPr marL="0" indent="0">
              <a:buNone/>
            </a:pPr>
            <a:r>
              <a:rPr lang="en-US" dirty="0" smtClean="0"/>
              <a:t>        return </a:t>
            </a:r>
            <a:r>
              <a:rPr lang="en-US" dirty="0" err="1" smtClean="0"/>
              <a:t>dnaSequence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}private </a:t>
            </a:r>
            <a:r>
              <a:rPr lang="en-US" dirty="0" err="1" smtClean="0"/>
              <a:t>AccessionID</a:t>
            </a:r>
            <a:r>
              <a:rPr lang="en-US" dirty="0" smtClean="0"/>
              <a:t> accession;</a:t>
            </a:r>
          </a:p>
          <a:p>
            <a:pPr marL="0" indent="0">
              <a:buNone/>
            </a:pPr>
            <a:r>
              <a:rPr lang="en-US" dirty="0" smtClean="0"/>
              <a:t> public void </a:t>
            </a:r>
            <a:r>
              <a:rPr lang="en-US" dirty="0" err="1" smtClean="0"/>
              <a:t>setAccession</a:t>
            </a:r>
            <a:r>
              <a:rPr lang="en-US" dirty="0" smtClean="0"/>
              <a:t>(</a:t>
            </a:r>
            <a:r>
              <a:rPr lang="en-US" dirty="0" err="1" smtClean="0"/>
              <a:t>AccessionID</a:t>
            </a:r>
            <a:r>
              <a:rPr lang="en-US" dirty="0" smtClean="0"/>
              <a:t> accession) {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this.accession</a:t>
            </a:r>
            <a:r>
              <a:rPr lang="en-US" dirty="0" smtClean="0"/>
              <a:t> = accession;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private</a:t>
            </a:r>
            <a:r>
              <a:rPr lang="en-US" baseline="0" dirty="0" smtClean="0"/>
              <a:t> the default field access? Is my constructor syntax right? Does this give a compiler error if not </a:t>
            </a:r>
            <a:r>
              <a:rPr lang="en-US" baseline="0" dirty="0" err="1" smtClean="0"/>
              <a:t>init-ed</a:t>
            </a:r>
            <a:r>
              <a:rPr lang="en-US" baseline="0" dirty="0" smtClean="0"/>
              <a:t> in constructor?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about the hype it had way back when Java was new:</a:t>
            </a:r>
          </a:p>
          <a:p>
            <a:r>
              <a:rPr lang="en-US" dirty="0" smtClean="0"/>
              <a:t>We were going to grab objects off the shelf and plug them together like tinker toys and </a:t>
            </a:r>
            <a:r>
              <a:rPr lang="en-US" dirty="0" err="1" smtClean="0"/>
              <a:t>wa</a:t>
            </a:r>
            <a:r>
              <a:rPr lang="en-US" dirty="0" smtClean="0"/>
              <a:t>-la, applications would emerge.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deals often with list processing.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of it as a pipeline.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the original list is immutable, adding to the beginning does not copy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</a:t>
            </a:r>
            <a:r>
              <a:rPr lang="en-US" baseline="0" dirty="0" smtClean="0"/>
              <a:t>… a Commercial!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someday, make the</a:t>
            </a:r>
            <a:r>
              <a:rPr lang="en-US" baseline="0" dirty="0" smtClean="0"/>
              <a:t> second line curve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8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is yet another way to solve</a:t>
            </a:r>
            <a:r>
              <a:rPr lang="en-US" baseline="0" dirty="0" smtClean="0"/>
              <a:t> problems, providing its own kind of glue, its own ways of putting the pieces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somewhere: we can abstract above the Von Neumann</a:t>
            </a:r>
            <a:r>
              <a:rPr lang="en-US" baseline="0" dirty="0" smtClean="0"/>
              <a:t> architecture. We don’t have to turn the problem into computer language anymore. We need to write about the problem in problem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Pricing Engine</a:t>
            </a:r>
          </a:p>
          <a:p>
            <a:r>
              <a:rPr lang="en-US" dirty="0" smtClean="0"/>
              <a:t>This lets us separate the “how” from the “what.” basically, encode some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6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Every time we start a thread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events to buttons</a:t>
            </a:r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</a:t>
            </a:r>
            <a:r>
              <a:rPr lang="en-US" baseline="0" dirty="0" smtClean="0"/>
              <a:t> we do this all the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just yesterday I hit</a:t>
            </a:r>
            <a:r>
              <a:rPr lang="en-US" baseline="0" dirty="0" smtClean="0"/>
              <a:t> an instance where I needed to pass in how to implement one piece of an operation.</a:t>
            </a:r>
          </a:p>
          <a:p>
            <a:r>
              <a:rPr lang="en-US" baseline="0" dirty="0" smtClean="0"/>
              <a:t>This can replace the template pattern or the strategy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r>
              <a:rPr lang="en-US" baseline="0" dirty="0" smtClean="0"/>
              <a:t> lists over 25 programming paradigms.</a:t>
            </a:r>
          </a:p>
          <a:p>
            <a:r>
              <a:rPr lang="en-US" baseline="0" dirty="0" smtClean="0"/>
              <a:t>Each paradigm is suited to a particular problem set.</a:t>
            </a:r>
          </a:p>
          <a:p>
            <a:r>
              <a:rPr lang="en-US" baseline="0" dirty="0" smtClean="0"/>
              <a:t>Each presents its own way of solving problems. The more we know, the more tools we have – not necessarily to use to solve the problem, either. We have more ways of thinking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much of what we call functional programming is now better described</a:t>
            </a:r>
            <a:r>
              <a:rPr lang="en-US" baseline="0" dirty="0" smtClean="0"/>
              <a:t> as “expression-oriented”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Hickey: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"Strictly separating what from how is the key to making ‘how’ somebody else's problem."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2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an example in here! or a quote</a:t>
            </a:r>
            <a:r>
              <a:rPr lang="en-US" baseline="0" dirty="0" smtClean="0"/>
              <a:t> or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1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is another example. We specify the</a:t>
            </a:r>
            <a:r>
              <a:rPr lang="en-US" baseline="0" dirty="0" smtClean="0"/>
              <a:t> relationships between the cells, not the order of calculation. LINQ, of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principle,</a:t>
            </a:r>
            <a:r>
              <a:rPr lang="en-US" baseline="0" dirty="0" smtClean="0"/>
              <a:t> we will see these six points.</a:t>
            </a:r>
          </a:p>
          <a:p>
            <a:r>
              <a:rPr lang="en-US" baseline="0" dirty="0" smtClean="0"/>
              <a:t>Counterclockwise, people, because this talk is about learning new ways to think.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0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Guava makes the filter operation one line, BUT</a:t>
            </a:r>
            <a:r>
              <a:rPr lang="en-US" baseline="0" dirty="0" smtClean="0"/>
              <a:t> you have to define the predicate as an anonymous class.</a:t>
            </a:r>
          </a:p>
          <a:p>
            <a:r>
              <a:rPr lang="en-US" baseline="0" dirty="0" smtClean="0"/>
              <a:t>(define predicate)</a:t>
            </a:r>
            <a:endParaRPr lang="en-US" dirty="0" smtClean="0"/>
          </a:p>
          <a:p>
            <a:r>
              <a:rPr lang="en-US" dirty="0" smtClean="0"/>
              <a:t>What was twenty characters in </a:t>
            </a:r>
            <a:r>
              <a:rPr lang="en-US" dirty="0" err="1" smtClean="0"/>
              <a:t>Scala</a:t>
            </a:r>
            <a:r>
              <a:rPr lang="en-US" dirty="0" smtClean="0"/>
              <a:t> is five or six lines of code in Java, with curly braces and</a:t>
            </a:r>
            <a:r>
              <a:rPr lang="en-US" baseline="0" dirty="0" smtClean="0"/>
              <a:t> pointy braces and parentheses.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4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Emphasizes</a:t>
            </a:r>
            <a:r>
              <a:rPr lang="en-US" baseline="0" dirty="0" smtClean="0"/>
              <a:t> creating a language to describe the domain, and carefully naming each type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72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it is statically</a:t>
            </a:r>
            <a:r>
              <a:rPr lang="en-US" baseline="0" dirty="0" smtClean="0"/>
              <a:t> typed. How we use that is up to us.</a:t>
            </a:r>
          </a:p>
          <a:p>
            <a:r>
              <a:rPr lang="en-US" baseline="0" dirty="0" smtClean="0"/>
              <a:t>When we pass in a </a:t>
            </a:r>
            <a:r>
              <a:rPr lang="en-US" baseline="0" dirty="0" err="1" smtClean="0"/>
              <a:t>firstname</a:t>
            </a:r>
            <a:r>
              <a:rPr lang="en-US" baseline="0" dirty="0" smtClean="0"/>
              <a:t> and the type is string, we’re not specifying what the object is. string is not the meaning of that data – it is how the data is stored.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Erasure messes up runtime type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not true that “first name is a string.” Rather, “First name is _stored as_ a string.”</a:t>
            </a:r>
            <a:endParaRPr lang="en-US" dirty="0" smtClean="0"/>
          </a:p>
          <a:p>
            <a:r>
              <a:rPr lang="en-US" dirty="0" smtClean="0"/>
              <a:t>Arguments</a:t>
            </a:r>
            <a:r>
              <a:rPr lang="en-US" baseline="0" dirty="0" smtClean="0"/>
              <a:t> are more specific</a:t>
            </a:r>
          </a:p>
          <a:p>
            <a:r>
              <a:rPr lang="en-US" baseline="0" dirty="0" smtClean="0"/>
              <a:t>Put validations in the particular types</a:t>
            </a:r>
          </a:p>
          <a:p>
            <a:r>
              <a:rPr lang="en-US" baseline="0" dirty="0" smtClean="0"/>
              <a:t>You know when you switched the order – compile error</a:t>
            </a:r>
          </a:p>
          <a:p>
            <a:r>
              <a:rPr lang="en-US" baseline="0" dirty="0" smtClean="0"/>
              <a:t>If you ever do need to change the underlying type, or the validations, or add a field, you have a place to do that. (Encapsulation)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17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Sure,</a:t>
            </a:r>
            <a:r>
              <a:rPr lang="en-US" baseline="0" dirty="0" smtClean="0"/>
              <a:t> it is a lot of </a:t>
            </a:r>
            <a:r>
              <a:rPr lang="en-US" baseline="0" dirty="0" err="1" smtClean="0"/>
              <a:t>cruft</a:t>
            </a:r>
            <a:r>
              <a:rPr lang="en-US" baseline="0" dirty="0" smtClean="0"/>
              <a:t>. But it has a purpose. Think hard about how important correctness is in your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 contrast: C# won’t let you import the static method like Java does. But, you can create an implicit conversion.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7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finding errors at compile-time</a:t>
            </a:r>
            <a:r>
              <a:rPr lang="en-US" baseline="0" dirty="0" smtClean="0"/>
              <a:t> instead of at runtime.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Laziness as a programmer virtue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8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around how to get something, instead of getting it every time.</a:t>
            </a:r>
          </a:p>
          <a:p>
            <a:r>
              <a:rPr lang="en-US" dirty="0" smtClean="0"/>
              <a:t>Of course we do lazy initialization, such as in Hibernate. But that bites us because we’re not passing the full “how</a:t>
            </a:r>
            <a:r>
              <a:rPr lang="en-US" baseline="0" dirty="0" smtClean="0"/>
              <a:t> to do it” back to the remote-invocation system.</a:t>
            </a:r>
          </a:p>
          <a:p>
            <a:r>
              <a:rPr lang="en-US" baseline="0" dirty="0" smtClean="0"/>
              <a:t>LINQ expressions work like this, passing around the “how.” this can burn you, because they get evaluated again at each access</a:t>
            </a:r>
          </a:p>
          <a:p>
            <a:r>
              <a:rPr lang="en-US" baseline="0" dirty="0" smtClean="0"/>
              <a:t>C# 4.0 has a Lazy&lt;T&gt;.</a:t>
            </a:r>
          </a:p>
          <a:p>
            <a:r>
              <a:rPr lang="en-US" baseline="0" dirty="0" smtClean="0"/>
              <a:t>Futures are another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1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passing around the result of some </a:t>
            </a:r>
            <a:r>
              <a:rPr lang="en-US" baseline="0" dirty="0" smtClean="0"/>
              <a:t>calculation, we’re passing around how to get that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result expressions in a conditional – one of those will never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1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alistair.cockburn.us</a:t>
            </a:r>
            <a:r>
              <a:rPr lang="en-US" dirty="0" smtClean="0"/>
              <a:t>/</a:t>
            </a:r>
            <a:r>
              <a:rPr lang="en-US" dirty="0" err="1" smtClean="0"/>
              <a:t>Oath+of+Non-Allegiance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2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CA948-8985-4C88-A988-7188DCEE65B3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jpe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jpeg"/><Relationship Id="rId10" Type="http://schemas.openxmlformats.org/officeDocument/2006/relationships/image" Target="../media/image47.jpeg"/><Relationship Id="rId11" Type="http://schemas.openxmlformats.org/officeDocument/2006/relationships/image" Target="../media/image48.gif"/><Relationship Id="rId12" Type="http://schemas.openxmlformats.org/officeDocument/2006/relationships/image" Target="../media/image49.png"/><Relationship Id="rId13" Type="http://schemas.openxmlformats.org/officeDocument/2006/relationships/image" Target="../media/image50.jpeg"/><Relationship Id="rId14" Type="http://schemas.openxmlformats.org/officeDocument/2006/relationships/image" Target="../media/image51.jpeg"/><Relationship Id="rId15" Type="http://schemas.openxmlformats.org/officeDocument/2006/relationships/image" Target="../media/image52.png"/><Relationship Id="rId16" Type="http://schemas.openxmlformats.org/officeDocument/2006/relationships/image" Target="../media/image53.jpe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image" Target="../media/image4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8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a-lang.org/api/current/scala/collection/GenIterable.html" TargetMode="External"/><Relationship Id="rId4" Type="http://schemas.openxmlformats.org/officeDocument/2006/relationships/hyperlink" Target="http://www.scala-lang.org/api/current/scala/Boolean.htm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ala-lang.org/api/current/scala/Int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8534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Principles for </a:t>
            </a:r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Object-Oriented Developers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5410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jessitron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410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Jessica Kerr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989" y="-2831186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n 13"/>
          <p:cNvSpPr/>
          <p:nvPr/>
        </p:nvSpPr>
        <p:spPr>
          <a:xfrm>
            <a:off x="914400" y="-631"/>
            <a:ext cx="6858000" cy="6705600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Data In -&gt; ? -&gt; Data out</a:t>
            </a:r>
            <a:endParaRPr lang="en-US" dirty="0"/>
          </a:p>
        </p:txBody>
      </p:sp>
      <p:sp>
        <p:nvSpPr>
          <p:cNvPr id="8" name="Chord 7"/>
          <p:cNvSpPr/>
          <p:nvPr/>
        </p:nvSpPr>
        <p:spPr>
          <a:xfrm>
            <a:off x="1905000" y="2667000"/>
            <a:ext cx="1143000" cy="10668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5562600" y="2895600"/>
            <a:ext cx="1447800" cy="914400"/>
          </a:xfrm>
          <a:prstGeom prst="teardro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3200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2"/>
          <p:cNvSpPr/>
          <p:nvPr/>
        </p:nvSpPr>
        <p:spPr>
          <a:xfrm>
            <a:off x="3657600" y="5943600"/>
            <a:ext cx="1295400" cy="685800"/>
          </a:xfrm>
          <a:prstGeom prst="cloud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1447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0.46688 L -4.77959E-6 5.61371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3" grpId="0" animBg="1"/>
      <p:bldP spid="3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1616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Specific </a:t>
            </a:r>
            <a:r>
              <a:rPr lang="en-US" sz="2400" dirty="0" smtClean="0"/>
              <a:t>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1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3048000"/>
            <a:ext cx="731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9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48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9906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46482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914400" cy="748145"/>
          </a:xfrm>
          <a:prstGeom prst="rect">
            <a:avLst/>
          </a:prstGeom>
        </p:spPr>
      </p:pic>
      <p:pic>
        <p:nvPicPr>
          <p:cNvPr id="15" name="Picture 14" descr="image (8)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t="19817" r="27074" b="23585"/>
          <a:stretch/>
        </p:blipFill>
        <p:spPr>
          <a:xfrm rot="5400000">
            <a:off x="7611040" y="2828360"/>
            <a:ext cx="920011" cy="5972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800" y="2362200"/>
            <a:ext cx="128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2362200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609600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95800" y="4267200"/>
            <a:ext cx="90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Alistair Cockburn’s</a:t>
            </a:r>
            <a:b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Oath of Non-Allegiance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promise not to exclude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from </a:t>
            </a:r>
            <a:r>
              <a:rPr lang="en-US" dirty="0"/>
              <a:t>consideration any idea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based </a:t>
            </a:r>
            <a:r>
              <a:rPr lang="en-US" dirty="0"/>
              <a:t>on its source, but to consider ideas across schools and </a:t>
            </a:r>
            <a:r>
              <a:rPr lang="en-US" dirty="0" smtClean="0"/>
              <a:t>heritages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in order to find the ones that best suit the current situation.</a:t>
            </a:r>
          </a:p>
        </p:txBody>
      </p:sp>
    </p:spTree>
    <p:extLst>
      <p:ext uri="{BB962C8B-B14F-4D97-AF65-F5344CB8AC3E}">
        <p14:creationId xmlns:p14="http://schemas.microsoft.com/office/powerpoint/2010/main" val="4761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676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Optional&lt;T&gt;</a:t>
            </a:r>
            <a:endParaRPr lang="en-US" sz="8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30480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</a:t>
            </a:r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</a:t>
            </a:r>
            <a:r>
              <a:rPr lang="en-US" sz="8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8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-228600"/>
            <a:ext cx="2603500" cy="1778000"/>
          </a:xfrm>
          <a:prstGeom prst="rect">
            <a:avLst/>
          </a:prstGeom>
        </p:spPr>
      </p:pic>
      <p:pic>
        <p:nvPicPr>
          <p:cNvPr id="12" name="Picture 11" descr="usethis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05400"/>
            <a:ext cx="2594429" cy="558800"/>
          </a:xfrm>
          <a:prstGeom prst="rect">
            <a:avLst/>
          </a:prstGeom>
        </p:spPr>
      </p:pic>
      <p:pic>
        <p:nvPicPr>
          <p:cNvPr id="15" name="Picture 14" descr="general-motors-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133600"/>
            <a:ext cx="1371600" cy="1371600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724400"/>
            <a:ext cx="3136900" cy="1888653"/>
          </a:xfrm>
          <a:prstGeom prst="rect">
            <a:avLst/>
          </a:prstGeom>
        </p:spPr>
      </p:pic>
      <p:pic>
        <p:nvPicPr>
          <p:cNvPr id="21" name="Picture 20" descr="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19600"/>
            <a:ext cx="1625600" cy="774700"/>
          </a:xfrm>
          <a:prstGeom prst="rect">
            <a:avLst/>
          </a:prstGeom>
        </p:spPr>
      </p:pic>
      <p:pic>
        <p:nvPicPr>
          <p:cNvPr id="24" name="Picture 23" descr="cbslogo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62200"/>
            <a:ext cx="1625600" cy="1081024"/>
          </a:xfrm>
          <a:prstGeom prst="rect">
            <a:avLst/>
          </a:prstGeom>
        </p:spPr>
      </p:pic>
      <p:pic>
        <p:nvPicPr>
          <p:cNvPr id="27" name="Picture 26" descr="compuware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1634490" cy="990600"/>
          </a:xfrm>
          <a:prstGeom prst="rect">
            <a:avLst/>
          </a:prstGeom>
        </p:spPr>
      </p:pic>
      <p:pic>
        <p:nvPicPr>
          <p:cNvPr id="30" name="Picture 29" descr="v2soft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0"/>
            <a:ext cx="1828800" cy="457200"/>
          </a:xfrm>
          <a:prstGeom prst="rect">
            <a:avLst/>
          </a:prstGeom>
        </p:spPr>
      </p:pic>
      <p:pic>
        <p:nvPicPr>
          <p:cNvPr id="33" name="Picture 32" descr="images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09800"/>
            <a:ext cx="1346200" cy="1346200"/>
          </a:xfrm>
          <a:prstGeom prst="rect">
            <a:avLst/>
          </a:prstGeom>
        </p:spPr>
      </p:pic>
      <p:pic>
        <p:nvPicPr>
          <p:cNvPr id="36" name="Picture 35" descr="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131254"/>
            <a:ext cx="1346200" cy="1335845"/>
          </a:xfrm>
          <a:prstGeom prst="rect">
            <a:avLst/>
          </a:prstGeom>
        </p:spPr>
      </p:pic>
      <p:pic>
        <p:nvPicPr>
          <p:cNvPr id="39" name="Picture 38" descr="ao-avatar_reasonably_smal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4800"/>
            <a:ext cx="1625600" cy="1625600"/>
          </a:xfrm>
          <a:prstGeom prst="rect">
            <a:avLst/>
          </a:prstGeom>
        </p:spPr>
      </p:pic>
      <p:pic>
        <p:nvPicPr>
          <p:cNvPr id="42" name="Picture 41" descr="gale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1905000" cy="463550"/>
          </a:xfrm>
          <a:prstGeom prst="rect">
            <a:avLst/>
          </a:prstGeom>
        </p:spPr>
      </p:pic>
      <p:pic>
        <p:nvPicPr>
          <p:cNvPr id="45" name="Picture 44" descr="images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1856739" cy="1295400"/>
          </a:xfrm>
          <a:prstGeom prst="rect">
            <a:avLst/>
          </a:prstGeom>
        </p:spPr>
      </p:pic>
      <p:pic>
        <p:nvPicPr>
          <p:cNvPr id="48" name="Picture 47" descr="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390" b="-6210"/>
          <a:stretch/>
        </p:blipFill>
        <p:spPr>
          <a:xfrm>
            <a:off x="4114800" y="1219200"/>
            <a:ext cx="718127" cy="676564"/>
          </a:xfrm>
          <a:prstGeom prst="rect">
            <a:avLst/>
          </a:prstGeom>
        </p:spPr>
      </p:pic>
      <p:pic>
        <p:nvPicPr>
          <p:cNvPr id="51" name="Picture 50" descr="srt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572000"/>
            <a:ext cx="1260764" cy="441267"/>
          </a:xfrm>
          <a:prstGeom prst="rect">
            <a:avLst/>
          </a:prstGeom>
        </p:spPr>
      </p:pic>
      <p:pic>
        <p:nvPicPr>
          <p:cNvPr id="54" name="Picture 53" descr="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495800"/>
            <a:ext cx="1181428" cy="482734"/>
          </a:xfrm>
          <a:prstGeom prst="rect">
            <a:avLst/>
          </a:prstGeom>
        </p:spPr>
      </p:pic>
      <p:pic>
        <p:nvPicPr>
          <p:cNvPr id="57" name="Picture 56" descr="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810000"/>
            <a:ext cx="1905000" cy="457200"/>
          </a:xfrm>
          <a:prstGeom prst="rect">
            <a:avLst/>
          </a:prstGeom>
        </p:spPr>
      </p:pic>
      <p:pic>
        <p:nvPicPr>
          <p:cNvPr id="60" name="Picture 59" descr="Logo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791200"/>
            <a:ext cx="2362200" cy="749133"/>
          </a:xfrm>
          <a:prstGeom prst="rect">
            <a:avLst/>
          </a:prstGeom>
        </p:spPr>
      </p:pic>
      <p:pic>
        <p:nvPicPr>
          <p:cNvPr id="63" name="Picture 62" descr="post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34" y="3810000"/>
            <a:ext cx="2641002" cy="457200"/>
          </a:xfrm>
          <a:prstGeom prst="rect">
            <a:avLst/>
          </a:prstGeom>
        </p:spPr>
      </p:pic>
      <p:pic>
        <p:nvPicPr>
          <p:cNvPr id="66" name="Picture 65" descr="djug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987136" cy="987136"/>
          </a:xfrm>
          <a:prstGeom prst="rect">
            <a:avLst/>
          </a:prstGeom>
        </p:spPr>
      </p:pic>
      <p:pic>
        <p:nvPicPr>
          <p:cNvPr id="69" name="Picture 68" descr="gang.pn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6" b="17240"/>
          <a:stretch/>
        </p:blipFill>
        <p:spPr>
          <a:xfrm>
            <a:off x="304800" y="152400"/>
            <a:ext cx="1854653" cy="1851903"/>
          </a:xfrm>
          <a:prstGeom prst="rect">
            <a:avLst/>
          </a:prstGeom>
        </p:spPr>
      </p:pic>
      <p:pic>
        <p:nvPicPr>
          <p:cNvPr id="72" name="Picture 71" descr="images.jpe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381000" y="3429000"/>
            <a:ext cx="8534400" cy="14478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Jessica Kerr</a:t>
            </a:r>
            <a:r>
              <a:rPr lang="en-US" dirty="0" smtClean="0"/>
              <a:t>				@</a:t>
            </a:r>
            <a:r>
              <a:rPr lang="en-US" dirty="0" err="1" smtClean="0"/>
              <a:t>jessitron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blog.jessitron.com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jessitron</a:t>
            </a:r>
            <a:r>
              <a:rPr lang="en-US" dirty="0" smtClean="0"/>
              <a:t>/fp4ood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8233" y="1588412"/>
            <a:ext cx="1530050" cy="8564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3505200"/>
            <a:ext cx="85344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Man</a:t>
            </a:r>
            <a:r>
              <a:rPr lang="en-US" sz="2400" dirty="0"/>
              <a:t>, the living creature, the creating individual, is always more important than any established style or system</a:t>
            </a:r>
            <a:r>
              <a:rPr lang="en-US" sz="2400" dirty="0" smtClean="0"/>
              <a:t>. – Bruce Lee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422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good functions: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1. Don’t access global state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2. Don’t modify the input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3. Don’t bother the rest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the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Think about the data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152400"/>
            <a:ext cx="1219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2192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donations</a:t>
            </a:r>
            <a:endParaRPr lang="en-US" dirty="0"/>
          </a:p>
        </p:txBody>
      </p:sp>
      <p:sp>
        <p:nvSpPr>
          <p:cNvPr id="5" name="Connector 4"/>
          <p:cNvSpPr/>
          <p:nvPr/>
        </p:nvSpPr>
        <p:spPr>
          <a:xfrm>
            <a:off x="4038600" y="6248400"/>
            <a:ext cx="381000" cy="3810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3" idx="3"/>
            <a:endCxn id="5" idx="6"/>
          </p:cNvCxnSpPr>
          <p:nvPr/>
        </p:nvCxnSpPr>
        <p:spPr>
          <a:xfrm flipH="1">
            <a:off x="4419600" y="1676400"/>
            <a:ext cx="533400" cy="4762500"/>
          </a:xfrm>
          <a:prstGeom prst="curvedConnector3">
            <a:avLst>
              <a:gd name="adj1" fmla="val -340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6600" y="2438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link record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581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 done</a:t>
            </a:r>
            <a:endParaRPr lang="en-US" dirty="0"/>
          </a:p>
        </p:txBody>
      </p:sp>
      <p:sp>
        <p:nvSpPr>
          <p:cNvPr id="13" name="Decision 12"/>
          <p:cNvSpPr/>
          <p:nvPr/>
        </p:nvSpPr>
        <p:spPr>
          <a:xfrm>
            <a:off x="3048000" y="4724400"/>
            <a:ext cx="2286000" cy="12192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 used up?</a:t>
            </a:r>
            <a:endParaRPr lang="en-US" dirty="0"/>
          </a:p>
        </p:txBody>
      </p:sp>
      <p:cxnSp>
        <p:nvCxnSpPr>
          <p:cNvPr id="16" name="Curved Connector 15"/>
          <p:cNvCxnSpPr>
            <a:stCxn id="13" idx="1"/>
            <a:endCxn id="3" idx="1"/>
          </p:cNvCxnSpPr>
          <p:nvPr/>
        </p:nvCxnSpPr>
        <p:spPr>
          <a:xfrm rot="10800000" flipH="1">
            <a:off x="3048000" y="1676400"/>
            <a:ext cx="457200" cy="3657600"/>
          </a:xfrm>
          <a:prstGeom prst="curvedConnector3">
            <a:avLst>
              <a:gd name="adj1" fmla="val -2306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2" idx="1"/>
          </p:cNvCxnSpPr>
          <p:nvPr/>
        </p:nvCxnSpPr>
        <p:spPr>
          <a:xfrm rot="5400000" flipH="1">
            <a:off x="1219200" y="2971800"/>
            <a:ext cx="5334000" cy="609600"/>
          </a:xfrm>
          <a:prstGeom prst="curvedConnector4">
            <a:avLst>
              <a:gd name="adj1" fmla="val -4286"/>
              <a:gd name="adj2" fmla="val 5552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3"/>
            <a:endCxn id="5" idx="6"/>
          </p:cNvCxnSpPr>
          <p:nvPr/>
        </p:nvCxnSpPr>
        <p:spPr>
          <a:xfrm flipH="1">
            <a:off x="4419600" y="5334000"/>
            <a:ext cx="914400" cy="1104900"/>
          </a:xfrm>
          <a:prstGeom prst="curvedConnector3">
            <a:avLst>
              <a:gd name="adj1" fmla="val -25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  <a:endCxn id="3" idx="0"/>
          </p:cNvCxnSpPr>
          <p:nvPr/>
        </p:nvCxnSpPr>
        <p:spPr>
          <a:xfrm>
            <a:off x="4191000" y="1066800"/>
            <a:ext cx="381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11" idx="0"/>
          </p:cNvCxnSpPr>
          <p:nvPr/>
        </p:nvCxnSpPr>
        <p:spPr>
          <a:xfrm>
            <a:off x="4229100" y="213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4229100" y="3352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 flipH="1">
            <a:off x="4191000" y="4495800"/>
            <a:ext cx="38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9000" y="25908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2098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deposits</a:t>
            </a:r>
          </a:p>
        </p:txBody>
      </p:sp>
      <p:sp>
        <p:nvSpPr>
          <p:cNvPr id="15" name="Can 14"/>
          <p:cNvSpPr/>
          <p:nvPr/>
        </p:nvSpPr>
        <p:spPr>
          <a:xfrm>
            <a:off x="53340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dirty="0" smtClean="0"/>
              <a:t>donations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133600" y="52578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matches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4876800" y="5257800"/>
            <a:ext cx="1447800" cy="1066800"/>
          </a:xfrm>
          <a:prstGeom prst="can">
            <a:avLst>
              <a:gd name="adj" fmla="val 288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donations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5105400" y="1447800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sp>
        <p:nvSpPr>
          <p:cNvPr id="20" name="Manual Operation 19"/>
          <p:cNvSpPr/>
          <p:nvPr/>
        </p:nvSpPr>
        <p:spPr>
          <a:xfrm>
            <a:off x="2057400" y="1409428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20" idx="2"/>
            <a:endCxn id="11" idx="0"/>
          </p:cNvCxnSpPr>
          <p:nvPr/>
        </p:nvCxnSpPr>
        <p:spPr>
          <a:xfrm>
            <a:off x="3009900" y="2019028"/>
            <a:ext cx="1371600" cy="571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11" idx="0"/>
          </p:cNvCxnSpPr>
          <p:nvPr/>
        </p:nvCxnSpPr>
        <p:spPr>
          <a:xfrm flipH="1">
            <a:off x="4381500" y="2057400"/>
            <a:ext cx="1676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ata 29"/>
          <p:cNvSpPr/>
          <p:nvPr/>
        </p:nvSpPr>
        <p:spPr>
          <a:xfrm>
            <a:off x="5257800" y="4343400"/>
            <a:ext cx="762000" cy="3048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1" idx="2"/>
            <a:endCxn id="17" idx="1"/>
          </p:cNvCxnSpPr>
          <p:nvPr/>
        </p:nvCxnSpPr>
        <p:spPr>
          <a:xfrm rot="5400000">
            <a:off x="2743200" y="3619500"/>
            <a:ext cx="1752600" cy="15240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30" idx="1"/>
          </p:cNvCxnSpPr>
          <p:nvPr/>
        </p:nvCxnSpPr>
        <p:spPr>
          <a:xfrm rot="16200000" flipH="1">
            <a:off x="4591050" y="3295650"/>
            <a:ext cx="838200" cy="1257300"/>
          </a:xfrm>
          <a:prstGeom prst="bentConnector3">
            <a:avLst>
              <a:gd name="adj1" fmla="val 844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18" idx="1"/>
          </p:cNvCxnSpPr>
          <p:nvPr/>
        </p:nvCxnSpPr>
        <p:spPr>
          <a:xfrm rot="16200000" flipH="1">
            <a:off x="5276850" y="49339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133600" y="2209800"/>
            <a:ext cx="4572000" cy="2883932"/>
            <a:chOff x="2133600" y="2209800"/>
            <a:chExt cx="4572000" cy="2883932"/>
          </a:xfrm>
        </p:grpSpPr>
        <p:sp>
          <p:nvSpPr>
            <p:cNvPr id="27" name="TextBox 26"/>
            <p:cNvSpPr txBox="1"/>
            <p:nvPr/>
          </p:nvSpPr>
          <p:spPr>
            <a:xfrm>
              <a:off x="2438400" y="2209800"/>
              <a:ext cx="18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List&lt;Deposit&gt;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200" y="2209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List&lt;Donation&gt;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35814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List&lt;Match&lt;</a:t>
              </a:r>
              <a:r>
                <a:rPr lang="en-US" dirty="0" err="1" smtClean="0"/>
                <a:t>Deposit,Donation</a:t>
              </a:r>
              <a:r>
                <a:rPr lang="en-US" dirty="0" smtClean="0"/>
                <a:t>&gt;&gt;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48200" y="47244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List&lt;Donation&gt;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0" y="0"/>
            <a:ext cx="5867400" cy="6705600"/>
            <a:chOff x="1524000" y="0"/>
            <a:chExt cx="5867400" cy="6705600"/>
          </a:xfrm>
        </p:grpSpPr>
        <p:sp>
          <p:nvSpPr>
            <p:cNvPr id="2" name="Oval 1"/>
            <p:cNvSpPr/>
            <p:nvPr/>
          </p:nvSpPr>
          <p:spPr>
            <a:xfrm>
              <a:off x="46482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76400" y="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191000" y="4191000"/>
              <a:ext cx="2743200" cy="2286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4000" y="4953000"/>
              <a:ext cx="2590800" cy="1752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90800" y="2438400"/>
              <a:ext cx="3733800" cy="1295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19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609600" y="2819400"/>
            <a:ext cx="7696200" cy="1143000"/>
          </a:xfrm>
          <a:prstGeom prst="doubleWave">
            <a:avLst/>
          </a:prstGeom>
          <a:solidFill>
            <a:srgbClr val="FFE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9718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Problem easier, because we know each step of the way of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6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Account </a:t>
            </a:r>
            <a:r>
              <a:rPr lang="en-US" sz="2400" dirty="0" err="1" smtClean="0">
                <a:latin typeface="Courier"/>
                <a:cs typeface="Courier"/>
              </a:rPr>
              <a:t>createAccount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UserDbService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db</a:t>
            </a:r>
            <a:r>
              <a:rPr lang="en-US" sz="24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password)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…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password;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email;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invalidPassword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</a:t>
            </a:r>
            <a:r>
              <a:rPr lang="en-US" sz="2400" dirty="0" err="1" smtClean="0">
                <a:latin typeface="Courier"/>
                <a:cs typeface="Courier"/>
              </a:rPr>
              <a:t>alidatePassword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password)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love about OO?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6250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5035550" cy="45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You won’t change that object, because you can’t.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less state that can change, the less you have to think about.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Concurrency!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667000" y="2057400"/>
            <a:ext cx="33528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String</a:t>
            </a:r>
          </a:p>
          <a:p>
            <a:pPr marL="0" indent="0" algn="ctr">
              <a:buFont typeface="Arial" pitchFamily="34" charset="0"/>
              <a:buNone/>
            </a:pPr>
            <a:endParaRPr lang="en-US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Effective C#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Effective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2-10-21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8703275" cy="23591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0" y="4343400"/>
            <a:ext cx="5363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NPE</a:t>
            </a:r>
            <a:endParaRPr lang="en-US" sz="9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Smiley Face 13"/>
          <p:cNvSpPr/>
          <p:nvPr/>
        </p:nvSpPr>
        <p:spPr>
          <a:xfrm>
            <a:off x="3200400" y="4419600"/>
            <a:ext cx="2256113" cy="1938955"/>
          </a:xfrm>
          <a:prstGeom prst="smileyFace">
            <a:avLst>
              <a:gd name="adj" fmla="val -4653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ardrop 15"/>
          <p:cNvSpPr/>
          <p:nvPr/>
        </p:nvSpPr>
        <p:spPr>
          <a:xfrm rot="19063851">
            <a:off x="3508590" y="5332945"/>
            <a:ext cx="370251" cy="379782"/>
          </a:xfrm>
          <a:prstGeom prst="teardrop">
            <a:avLst/>
          </a:prstGeom>
          <a:solidFill>
            <a:schemeClr val="tx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9" name="Picture 8" descr="Screen Shot 2012-10-21 at 5.02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4" t="60798" r="4796" b="26099"/>
          <a:stretch/>
        </p:blipFill>
        <p:spPr>
          <a:xfrm>
            <a:off x="3276600" y="3352800"/>
            <a:ext cx="5705042" cy="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21 at 5.0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7550684" cy="162908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09600" y="3886200"/>
            <a:ext cx="8064371" cy="2700955"/>
            <a:chOff x="609600" y="3886200"/>
            <a:chExt cx="8064371" cy="2700955"/>
          </a:xfrm>
        </p:grpSpPr>
        <p:pic>
          <p:nvPicPr>
            <p:cNvPr id="6" name="Picture 5" descr="Screen Shot 2012-10-21 at 5.07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886200"/>
              <a:ext cx="8064371" cy="1365741"/>
            </a:xfrm>
            <a:prstGeom prst="rect">
              <a:avLst/>
            </a:prstGeom>
          </p:spPr>
        </p:pic>
        <p:sp>
          <p:nvSpPr>
            <p:cNvPr id="7" name="Smiley Face 6"/>
            <p:cNvSpPr/>
            <p:nvPr/>
          </p:nvSpPr>
          <p:spPr>
            <a:xfrm>
              <a:off x="5410200" y="4648200"/>
              <a:ext cx="2256113" cy="1938955"/>
            </a:xfrm>
            <a:prstGeom prst="smileyFace">
              <a:avLst>
                <a:gd name="adj" fmla="val -4653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ardrop 7"/>
            <p:cNvSpPr/>
            <p:nvPr/>
          </p:nvSpPr>
          <p:spPr>
            <a:xfrm rot="19063851">
              <a:off x="5718389" y="57901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5" name="Teardrop 14"/>
            <p:cNvSpPr/>
            <p:nvPr/>
          </p:nvSpPr>
          <p:spPr>
            <a:xfrm rot="19063851">
              <a:off x="6861390" y="5485345"/>
              <a:ext cx="370251" cy="379782"/>
            </a:xfrm>
            <a:prstGeom prst="teardrop">
              <a:avLst/>
            </a:prstGeom>
            <a:solidFill>
              <a:schemeClr val="tx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1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val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let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let mutable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Courier"/>
                <a:cs typeface="Courier"/>
              </a:rPr>
              <a:t>n = 4 // false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n &lt;- 4 </a:t>
            </a:r>
            <a:r>
              <a:rPr lang="en-US" dirty="0" smtClean="0">
                <a:latin typeface="Courier"/>
                <a:cs typeface="Courier"/>
              </a:rPr>
              <a:t>// “destructive update”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</a:t>
            </a:r>
            <a:r>
              <a:rPr lang="en-US" sz="2400" dirty="0" err="1" smtClean="0">
                <a:latin typeface="Courier"/>
                <a:cs typeface="Courier"/>
              </a:rPr>
              <a:t>struct</a:t>
            </a:r>
            <a:r>
              <a:rPr lang="en-US" sz="2400" dirty="0" smtClean="0">
                <a:latin typeface="Courier"/>
                <a:cs typeface="Courier"/>
              </a:rPr>
              <a:t> Address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String city;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Address(string city)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this.city</a:t>
            </a:r>
            <a:r>
              <a:rPr lang="en-US" sz="2400" dirty="0" smtClean="0">
                <a:latin typeface="Courier"/>
                <a:cs typeface="Courier"/>
              </a:rPr>
              <a:t> =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latin typeface="Courier"/>
                <a:cs typeface="Courier"/>
              </a:rPr>
              <a:t>getCity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return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943600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phoneNumbers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0"/>
            <a:ext cx="162579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Java: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final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ImmutableList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ImmutableList.copyOf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gofai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5012389" cy="61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programming will solve all our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morePhones.Add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ImmutableList.builder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addAll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(phones)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               .add(</a:t>
            </a:r>
            <a:r>
              <a:rPr lang="en-US" sz="2400" dirty="0" err="1" smtClean="0">
                <a:solidFill>
                  <a:schemeClr val="accent2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).build();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352" y="29718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1276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6" y="2354669"/>
            <a:ext cx="5875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97" y="2454150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92352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Immutable linked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2354669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3800" y="2379382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4495800" y="2750085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86400" y="2750085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6477000" y="2735669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75831" y="235466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fruit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616279"/>
            <a:ext cx="1371600" cy="12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42884" y="3141382"/>
            <a:ext cx="4569039" cy="1202018"/>
            <a:chOff x="1242884" y="3141382"/>
            <a:chExt cx="4569039" cy="1202018"/>
          </a:xfrm>
        </p:grpSpPr>
        <p:pic>
          <p:nvPicPr>
            <p:cNvPr id="11266" name="Picture 2" descr="http://www.thehstblog.com/uploads/image/tomato(1)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82" y="3521734"/>
              <a:ext cx="824041" cy="8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018903" y="3551567"/>
              <a:ext cx="7620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2884" y="3670957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dirty="0" err="1" smtClean="0"/>
                <a:t>ruit.add</a:t>
              </a:r>
              <a:r>
                <a:rPr lang="en-US" sz="2800" dirty="0" smtClean="0"/>
                <a:t>(tomato)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495800" y="3932568"/>
              <a:ext cx="381000" cy="298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  <a:endCxn id="6" idx="2"/>
            </p:cNvCxnSpPr>
            <p:nvPr/>
          </p:nvCxnSpPr>
          <p:spPr>
            <a:xfrm flipH="1" flipV="1">
              <a:off x="4114800" y="3141382"/>
              <a:ext cx="1285103" cy="410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8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55" y="2498540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96200" y="2362200"/>
            <a:ext cx="762000" cy="762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7600" y="2743200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6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6934200" cy="1143000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def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=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m</a:t>
            </a:r>
            <a:r>
              <a:rPr lang="en-US" sz="2400" dirty="0" smtClean="0">
                <a:latin typeface="Courier"/>
                <a:cs typeface="Courier"/>
              </a:rPr>
              <a:t>ember </a:t>
            </a:r>
            <a:r>
              <a:rPr lang="en-US" sz="2400" dirty="0" err="1" smtClean="0">
                <a:latin typeface="Courier"/>
                <a:cs typeface="Courier"/>
              </a:rPr>
              <a:t>this.AddPhone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3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readonly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SeqModule.ToList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&lt;Phone&gt;.Cons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, phones))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list, or cons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>
                <a:latin typeface="Courier"/>
                <a:cs typeface="Courier"/>
              </a:rPr>
              <a:t>a</a:t>
            </a:r>
            <a:r>
              <a:rPr lang="en-US" sz="2400" dirty="0" err="1" smtClean="0">
                <a:latin typeface="Courier"/>
                <a:cs typeface="Courier"/>
              </a:rPr>
              <a:t>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Option type!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85800" y="990600"/>
            <a:ext cx="5363560" cy="3733800"/>
            <a:chOff x="685800" y="990600"/>
            <a:chExt cx="5363560" cy="3733800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1981200"/>
              <a:ext cx="5363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NPE</a:t>
              </a:r>
              <a:endParaRPr 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1219200" y="990600"/>
              <a:ext cx="4191000" cy="3733800"/>
            </a:xfrm>
            <a:prstGeom prst="noSmoking">
              <a:avLst/>
            </a:prstGeom>
            <a:solidFill>
              <a:srgbClr val="FF0000">
                <a:alpha val="77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9" name="Rectangle 8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Thing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9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15" name="Rectangle 1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Option&lt;T&gt;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None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Some&lt;T&gt;</a:t>
              </a:r>
            </a:p>
          </p:txBody>
        </p:sp>
        <p:cxnSp>
          <p:nvCxnSpPr>
            <p:cNvPr id="19" name="Straight Arrow Connector 18"/>
            <p:cNvCxnSpPr>
              <a:stCxn id="18" idx="0"/>
              <a:endCxn id="1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79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55626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because null is not a valid object reference.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3528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22860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043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28493" r="30829" b="43168"/>
          <a:stretch/>
        </p:blipFill>
        <p:spPr bwMode="auto">
          <a:xfrm>
            <a:off x="457200" y="1219200"/>
            <a:ext cx="8185230" cy="333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022" y="492550"/>
            <a:ext cx="7772400" cy="1470025"/>
          </a:xfrm>
        </p:spPr>
        <p:txBody>
          <a:bodyPr/>
          <a:lstStyle/>
          <a:p>
            <a:r>
              <a:rPr lang="en-US" dirty="0" smtClean="0"/>
              <a:t>Verbs are people too</a:t>
            </a:r>
            <a:endParaRPr lang="en-US" dirty="0"/>
          </a:p>
        </p:txBody>
      </p:sp>
      <p:pic>
        <p:nvPicPr>
          <p:cNvPr id="5" name="Picture 3" descr="C:\Users\jessitron\Documents\Dell WebCam Central\Snap Photos\120306-2217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t="2838" b="24730"/>
          <a:stretch/>
        </p:blipFill>
        <p:spPr bwMode="auto">
          <a:xfrm>
            <a:off x="2079978" y="1914439"/>
            <a:ext cx="4670854" cy="3311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Functions are values. </a:t>
            </a:r>
          </a:p>
          <a:p>
            <a:pPr marL="0" indent="0" algn="ctr">
              <a:buNone/>
            </a:pPr>
            <a:r>
              <a:rPr lang="en-US" dirty="0" smtClean="0"/>
              <a:t>Pass ‘</a:t>
            </a:r>
            <a:r>
              <a:rPr lang="en-US" dirty="0" err="1" smtClean="0"/>
              <a:t>em</a:t>
            </a:r>
            <a:r>
              <a:rPr lang="en-US" dirty="0" smtClean="0"/>
              <a:t> around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Callbacks</a:t>
            </a:r>
          </a:p>
        </p:txBody>
      </p:sp>
      <p:sp>
        <p:nvSpPr>
          <p:cNvPr id="4" name="Oval 3"/>
          <p:cNvSpPr/>
          <p:nvPr/>
        </p:nvSpPr>
        <p:spPr>
          <a:xfrm>
            <a:off x="7086600" y="3048000"/>
            <a:ext cx="137160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5814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</a:t>
            </a:r>
            <a:endParaRPr lang="en-US" dirty="0"/>
          </a:p>
        </p:txBody>
      </p:sp>
      <p:cxnSp>
        <p:nvCxnSpPr>
          <p:cNvPr id="9" name="Curved Connector 8"/>
          <p:cNvCxnSpPr>
            <a:stCxn id="4" idx="2"/>
            <a:endCxn id="5" idx="3"/>
          </p:cNvCxnSpPr>
          <p:nvPr/>
        </p:nvCxnSpPr>
        <p:spPr>
          <a:xfrm rot="10800000" flipV="1">
            <a:off x="5410200" y="3581400"/>
            <a:ext cx="1676400" cy="7239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14338" name="Picture 2" descr="https://encrypted-tbn3.google.com/images?q=tbn:ANd9GcQ1Bd8gNng22LuR5s6NH2qmYEp1nNB2oRoEPJJz3iIj4R6EdbB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876800" y="1992527"/>
            <a:ext cx="28194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2"/>
          </p:cNvCxnSpPr>
          <p:nvPr/>
        </p:nvCxnSpPr>
        <p:spPr>
          <a:xfrm rot="10800000" flipV="1">
            <a:off x="4114800" y="2564026"/>
            <a:ext cx="762000" cy="78877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743200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nClick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438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(        )</a:t>
            </a:r>
            <a:endParaRPr lang="en-US" dirty="0"/>
          </a:p>
        </p:txBody>
      </p:sp>
      <p:pic>
        <p:nvPicPr>
          <p:cNvPr id="14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4" y="2076676"/>
            <a:ext cx="701887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Passing around instructions is useful.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8862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Scala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tx2"/>
                </a:solidFill>
              </a:rPr>
              <a:t>Integer</a:t>
            </a:r>
            <a:r>
              <a:rPr lang="en-US" sz="2400" dirty="0" smtClean="0"/>
              <a:t> =&gt;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2057400"/>
            <a:ext cx="6705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Runnable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Callable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1750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F#: 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-&gt;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667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</a:t>
            </a:r>
            <a:r>
              <a:rPr lang="en-US" sz="2400" dirty="0" err="1" smtClean="0"/>
              <a:t>Func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465E9C"/>
                </a:solidFill>
              </a:rPr>
              <a:t>string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public delegate </a:t>
            </a:r>
            <a:r>
              <a:rPr lang="en-US" sz="2400" dirty="0" smtClean="0">
                <a:solidFill>
                  <a:srgbClr val="4B7D2C"/>
                </a:solidFill>
              </a:rPr>
              <a:t>string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/>
              <a:t>CustomDelegate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s,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3429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2004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9296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class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implements </a:t>
            </a:r>
            <a:r>
              <a:rPr lang="en-US" sz="2400" dirty="0" err="1" smtClean="0">
                <a:latin typeface="Courier"/>
                <a:cs typeface="Courier"/>
              </a:rPr>
              <a:t>FunctionOverTime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float </a:t>
            </a:r>
            <a:r>
              <a:rPr lang="en-US" sz="2400" dirty="0" err="1" smtClean="0">
                <a:latin typeface="Courier"/>
                <a:cs typeface="Courier"/>
              </a:rPr>
              <a:t>valueAt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t)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// some calculated value;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val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Array(0.95,0.99,1.01,…</a:t>
            </a:r>
            <a:r>
              <a:rPr lang="en-US" sz="2400" dirty="0">
                <a:latin typeface="Courier"/>
                <a:cs typeface="Courier"/>
              </a:rPr>
              <a:t>)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t </a:t>
            </a:r>
            <a:r>
              <a:rPr lang="en-US" sz="2400" dirty="0">
                <a:solidFill>
                  <a:srgbClr val="64A73B"/>
                </a:solidFill>
                <a:latin typeface="Courier"/>
                <a:cs typeface="Courier"/>
              </a:rPr>
              <a:t>=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(t)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pown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1.15 t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[| 0.95</a:t>
            </a:r>
            <a:r>
              <a:rPr lang="en-US" sz="2400" dirty="0">
                <a:latin typeface="Courier"/>
                <a:cs typeface="Courier"/>
              </a:rPr>
              <a:t>;</a:t>
            </a:r>
            <a:r>
              <a:rPr lang="en-US" sz="2400" dirty="0" smtClean="0">
                <a:latin typeface="Courier"/>
                <a:cs typeface="Courier"/>
              </a:rPr>
              <a:t> 0.99; 1.01,…|]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.[t % 12]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Programming paradigms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Imperative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Aspect-oriented</a:t>
            </a:r>
          </a:p>
          <a:p>
            <a:r>
              <a:rPr lang="en-US" dirty="0" smtClean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6451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private </a:t>
            </a:r>
            <a:r>
              <a:rPr lang="en-US" sz="2400" dirty="0" err="1">
                <a:latin typeface="Courier"/>
                <a:cs typeface="Courier"/>
              </a:rPr>
              <a:t>readonly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public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>
                <a:latin typeface="Courier"/>
                <a:cs typeface="Courier"/>
              </a:rPr>
              <a:t>ValueAt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get { return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inflation = new Variable(“Inflation”,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=&gt;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inflation.ValueAt</a:t>
            </a:r>
            <a:r>
              <a:rPr lang="en-US" sz="2400" dirty="0" smtClean="0">
                <a:latin typeface="Courier"/>
                <a:cs typeface="Courier"/>
              </a:rPr>
              <a:t>(3);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05000"/>
            <a:ext cx="8991600" cy="3992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Variable inflation = new Variable  (“Inflation”,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new Function&lt;Integer, Double&gt;() {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  @Override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public Double apply(Integer input)    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return 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(1.15, input)</a:t>
            </a:r>
            <a:r>
              <a:rPr lang="en-US" sz="28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}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});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8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Variable inflation = new Variable  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(“Inflation”,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	t =&gt; </a:t>
            </a:r>
            <a:r>
              <a:rPr lang="en-US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(1.15, t)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);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Declarative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Say what you’re doing, not how you’re doing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438400"/>
            <a:ext cx="9372600" cy="284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short methods with meaningful names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240"/>
            <a:ext cx="8229600" cy="4332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 ROLE_NAME, count(*), 	max(</a:t>
            </a:r>
            <a:r>
              <a:rPr lang="en-US" dirty="0" err="1" smtClean="0"/>
              <a:t>update_date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From USER_ROLES</a:t>
            </a:r>
          </a:p>
          <a:p>
            <a:pPr marL="0" indent="0">
              <a:buNone/>
            </a:pPr>
            <a:r>
              <a:rPr lang="en-US" dirty="0" smtClean="0"/>
              <a:t>Where USER_ID = :</a:t>
            </a:r>
            <a:r>
              <a:rPr lang="en-US" dirty="0" err="1" smtClean="0"/>
              <a:t>userId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ROLE_NAME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83402" y="1973624"/>
            <a:ext cx="8229600" cy="3535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Readable code</a:t>
            </a:r>
          </a:p>
          <a:p>
            <a:pPr marL="0" indent="0">
              <a:buNone/>
            </a:pPr>
            <a:r>
              <a:rPr lang="en-US" dirty="0" smtClean="0"/>
              <a:t>Smaller, simpler pieces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4191000"/>
            <a:ext cx="59436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>
              <a:spcBef>
                <a:spcPct val="20000"/>
              </a:spcBef>
            </a:pP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Familiar != readable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2286000"/>
            <a:ext cx="9296400" cy="376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List&lt;String&gt; output = new </a:t>
            </a:r>
            <a:r>
              <a:rPr lang="en-US" sz="2800" dirty="0" err="1" smtClean="0">
                <a:latin typeface="Courier"/>
                <a:cs typeface="Courier"/>
              </a:rPr>
              <a:t>LinkedList</a:t>
            </a:r>
            <a:r>
              <a:rPr lang="en-US" sz="2800" dirty="0" smtClean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for(String s : lines)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if(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s.startsWith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(“BUG”)</a:t>
            </a:r>
            <a:r>
              <a:rPr lang="en-US" sz="2800" dirty="0" smtClean="0">
                <a:latin typeface="Courier"/>
                <a:cs typeface="Courier"/>
              </a:rPr>
              <a:t>)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   </a:t>
            </a:r>
            <a:r>
              <a:rPr lang="en-US" sz="2800" dirty="0" err="1" smtClean="0">
                <a:latin typeface="Courier"/>
                <a:cs typeface="Courier"/>
              </a:rPr>
              <a:t>output.add</a:t>
            </a:r>
            <a:r>
              <a:rPr lang="en-US" sz="2800" dirty="0" smtClean="0">
                <a:latin typeface="Courier"/>
                <a:cs typeface="Courier"/>
              </a:rPr>
              <a:t>(s);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return output;</a:t>
            </a:r>
          </a:p>
        </p:txBody>
      </p:sp>
    </p:spTree>
    <p:extLst>
      <p:ext uri="{BB962C8B-B14F-4D97-AF65-F5344CB8AC3E}">
        <p14:creationId xmlns:p14="http://schemas.microsoft.com/office/powerpoint/2010/main" val="51415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48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Specific </a:t>
            </a:r>
            <a:r>
              <a:rPr lang="en-US" sz="2400" dirty="0" smtClean="0"/>
              <a:t>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38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List.filter</a:t>
            </a:r>
            <a:r>
              <a:rPr lang="en-US" dirty="0">
                <a:latin typeface="Courier"/>
                <a:cs typeface="Courier"/>
              </a:rPr>
              <a:t>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(</a:t>
            </a:r>
            <a:r>
              <a:rPr lang="en-US" dirty="0">
                <a:latin typeface="Courier"/>
                <a:cs typeface="Courier"/>
              </a:rPr>
              <a:t>fun 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s:string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-&gt; </a:t>
            </a:r>
            <a:r>
              <a:rPr lang="en-US" dirty="0" err="1">
                <a:latin typeface="Courier"/>
                <a:cs typeface="Courier"/>
              </a:rPr>
              <a:t>s.StartsWith</a:t>
            </a:r>
            <a:r>
              <a:rPr lang="en-US" dirty="0" smtClean="0">
                <a:latin typeface="Courier"/>
                <a:cs typeface="Courier"/>
              </a:rPr>
              <a:t>(“BUG"</a:t>
            </a:r>
            <a:r>
              <a:rPr lang="en-US" dirty="0">
                <a:latin typeface="Courier"/>
                <a:cs typeface="Courier"/>
              </a:rPr>
              <a:t>))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lines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lines.filter</a:t>
            </a:r>
            <a:r>
              <a:rPr lang="en-US" dirty="0" smtClean="0">
                <a:latin typeface="Courier"/>
                <a:cs typeface="Courier"/>
              </a:rPr>
              <a:t>( _.</a:t>
            </a:r>
            <a:r>
              <a:rPr lang="en-US" dirty="0" err="1" smtClean="0">
                <a:latin typeface="Courier"/>
                <a:cs typeface="Courier"/>
              </a:rPr>
              <a:t>startsWith</a:t>
            </a:r>
            <a:r>
              <a:rPr lang="en-US" dirty="0" smtClean="0">
                <a:latin typeface="Courier"/>
                <a:cs typeface="Courier"/>
              </a:rPr>
              <a:t>(“BUG”))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657600"/>
            <a:ext cx="6096000" cy="2677656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final Predicate&lt;String&gt;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new Predicate&lt;String&gt;()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public boolean apply(String s)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return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};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2362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  <a:latin typeface="Courier"/>
                <a:cs typeface="Courier"/>
              </a:rPr>
              <a:t>filter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(list, </a:t>
            </a:r>
            <a:r>
              <a:rPr lang="en-US" sz="3600" dirty="0" err="1">
                <a:solidFill>
                  <a:prstClr val="black"/>
                </a:solidFill>
                <a:latin typeface="Courier"/>
                <a:cs typeface="Courier"/>
              </a:rPr>
              <a:t>startsWithBug</a:t>
            </a:r>
            <a:r>
              <a:rPr lang="en-US" sz="3600" dirty="0">
                <a:solidFill>
                  <a:prstClr val="black"/>
                </a:solidFill>
                <a:latin typeface="Courier"/>
                <a:cs typeface="Courier"/>
              </a:rPr>
              <a:t>);</a:t>
            </a:r>
          </a:p>
        </p:txBody>
      </p:sp>
      <p:pic>
        <p:nvPicPr>
          <p:cNvPr id="1024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4" y="3559619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2514600"/>
            <a:ext cx="8229599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urier"/>
                <a:cs typeface="Courier"/>
              </a:rPr>
              <a:t>lines.Where</a:t>
            </a:r>
            <a:r>
              <a:rPr lang="en-US" sz="2800" dirty="0" smtClean="0">
                <a:latin typeface="Courier"/>
                <a:cs typeface="Courier"/>
              </a:rPr>
              <a:t>(s =&gt;       	</a:t>
            </a:r>
            <a:r>
              <a:rPr lang="en-US" sz="2800" dirty="0" err="1" smtClean="0">
                <a:latin typeface="Courier"/>
                <a:cs typeface="Courier"/>
              </a:rPr>
              <a:t>s.StartsWith</a:t>
            </a:r>
            <a:r>
              <a:rPr lang="en-US" sz="2800" dirty="0" smtClean="0">
                <a:latin typeface="Courier"/>
                <a:cs typeface="Courier"/>
              </a:rPr>
              <a:t>(“BUG”)).</a:t>
            </a:r>
            <a:r>
              <a:rPr lang="en-US" sz="2800" dirty="0" err="1" smtClean="0">
                <a:latin typeface="Courier"/>
                <a:cs typeface="Courier"/>
              </a:rPr>
              <a:t>ToList</a:t>
            </a:r>
            <a:r>
              <a:rPr lang="en-US" sz="2800" dirty="0" smtClean="0">
                <a:latin typeface="Courier"/>
                <a:cs typeface="Courier"/>
              </a:rPr>
              <a:t>()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241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talk is brought to you by… the Tuple type!</a:t>
            </a:r>
            <a:endParaRPr lang="en-US" sz="2400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50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1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smtClean="0"/>
              <a:t>typing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1981200"/>
            <a:ext cx="419100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Static typing +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Strong typing +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Be specific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66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4" name="Picture 3" descr="Screen Shot 2012-10-21 at 5.26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8458200" cy="811397"/>
          </a:xfrm>
          <a:prstGeom prst="rect">
            <a:avLst/>
          </a:prstGeom>
        </p:spPr>
      </p:pic>
      <p:pic>
        <p:nvPicPr>
          <p:cNvPr id="8" name="Picture 7" descr="Screen Shot 2012-10-21 at 5.2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12684588" cy="902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3200400"/>
            <a:ext cx="24030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instead of: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535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32158" r="17840" b="12921"/>
          <a:stretch/>
        </p:blipFill>
        <p:spPr bwMode="auto">
          <a:xfrm>
            <a:off x="2438400" y="1524000"/>
            <a:ext cx="4813300" cy="366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59469" y="2681887"/>
            <a:ext cx="32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% errors found at compile-time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2600" y="49952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56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9753" y="0"/>
            <a:ext cx="61644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9" y="762000"/>
            <a:ext cx="18288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Principle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2133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it?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349578"/>
            <a:ext cx="32004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We already do it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35052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What’s the point?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4191000"/>
            <a:ext cx="1371600" cy="954107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F# </a:t>
            </a:r>
            <a:r>
              <a:rPr lang="en-US" sz="2800" b="1" dirty="0" err="1" smtClean="0">
                <a:latin typeface="Arial" pitchFamily="34" charset="0"/>
                <a:cs typeface="Arial" pitchFamily="34" charset="0"/>
              </a:rPr>
              <a:t>Scala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752600"/>
            <a:ext cx="1116227" cy="954107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C# Java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205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22" y="1599539"/>
            <a:ext cx="2743200" cy="3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838200" y="2362200"/>
            <a:ext cx="7620000" cy="11430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38752"/>
              </p:ext>
            </p:extLst>
          </p:nvPr>
        </p:nvGraphicFramePr>
        <p:xfrm>
          <a:off x="1386443" y="2615724"/>
          <a:ext cx="6393339" cy="731520"/>
        </p:xfrm>
        <a:graphic>
          <a:graphicData uri="http://schemas.openxmlformats.org/drawingml/2006/table">
            <a:tbl>
              <a:tblPr/>
              <a:tblGrid>
                <a:gridCol w="63933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erdana"/>
                        </a:rPr>
                        <a:t>The beginning of wisdom is to call things by their right names</a:t>
                      </a:r>
                      <a:r>
                        <a:rPr lang="en-US" sz="2400" dirty="0" smtClean="0">
                          <a:latin typeface="Verdana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2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5908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Java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2895600"/>
            <a:ext cx="51106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 strongly typed, right?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05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057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data Customer = Customer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0574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[&lt;Measure&gt;] type cents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price = 599&lt;cents&gt;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057400"/>
            <a:ext cx="891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Customer(name :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, home :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r>
              <a:rPr lang="en-US" sz="2400" dirty="0" smtClean="0"/>
              <a:t>	</a:t>
            </a:r>
          </a:p>
          <a:p>
            <a:r>
              <a:rPr lang="en-US" sz="2400" dirty="0" smtClean="0"/>
              <a:t> 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case class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(value : String)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“</a:t>
            </a:r>
            <a:r>
              <a:rPr lang="en-US" sz="2400" dirty="0" err="1" smtClean="0">
                <a:latin typeface="Courier"/>
                <a:cs typeface="Courier"/>
              </a:rPr>
              <a:t>Onorio</a:t>
            </a:r>
            <a:r>
              <a:rPr lang="en-US" sz="2400" dirty="0" smtClean="0">
                <a:latin typeface="Courier"/>
                <a:cs typeface="Courier"/>
              </a:rPr>
              <a:t>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|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of string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friend 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“</a:t>
            </a:r>
            <a:r>
              <a:rPr lang="en-US" sz="2400" dirty="0" err="1" smtClean="0">
                <a:latin typeface="Courier"/>
                <a:cs typeface="Courier"/>
              </a:rPr>
              <a:t>Onorio</a:t>
            </a:r>
            <a:r>
              <a:rPr lang="en-US" sz="2400" dirty="0" smtClean="0">
                <a:latin typeface="Courier"/>
                <a:cs typeface="Courier"/>
              </a:rPr>
              <a:t>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133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User(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name,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login)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2819400"/>
            <a:ext cx="4419600" cy="35052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FirstName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public final String </a:t>
            </a:r>
            <a:r>
              <a:rPr lang="en-US" dirty="0" err="1" smtClean="0"/>
              <a:t>stringValue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FirstName</a:t>
            </a:r>
            <a:r>
              <a:rPr lang="en-US" dirty="0" smtClean="0"/>
              <a:t>(final String value) {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err="1" smtClean="0"/>
              <a:t>this.stringValue</a:t>
            </a:r>
            <a:r>
              <a:rPr lang="en-US" dirty="0" smtClean="0"/>
              <a:t> = value;</a:t>
            </a:r>
            <a:br>
              <a:rPr lang="en-US" dirty="0" smtClean="0"/>
            </a:br>
            <a:r>
              <a:rPr lang="en-US" dirty="0" smtClean="0"/>
              <a:t>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String </a:t>
            </a:r>
            <a:r>
              <a:rPr lang="en-US" dirty="0" err="1" smtClean="0"/>
              <a:t>toString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   public boolean equals() {...}</a:t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hashCode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295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93241"/>
            <a:ext cx="1028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User(</a:t>
            </a:r>
            <a:r>
              <a:rPr lang="en-US" sz="2400" dirty="0" err="1"/>
              <a:t>f</a:t>
            </a:r>
            <a:r>
              <a:rPr lang="en-US" sz="2400" dirty="0" err="1" smtClean="0"/>
              <a:t>irstName</a:t>
            </a:r>
            <a:r>
              <a:rPr lang="en-US" sz="2400" dirty="0" smtClean="0"/>
              <a:t>(</a:t>
            </a:r>
            <a:r>
              <a:rPr lang="en-US" sz="2400" dirty="0" smtClean="0"/>
              <a:t>“</a:t>
            </a:r>
            <a:r>
              <a:rPr lang="en-US" sz="2400" dirty="0" err="1" smtClean="0"/>
              <a:t>Onorio</a:t>
            </a:r>
            <a:r>
              <a:rPr lang="en-US" sz="2400" dirty="0" smtClean="0"/>
              <a:t>”</a:t>
            </a:r>
            <a:r>
              <a:rPr lang="en-US" sz="2400" dirty="0" smtClean="0"/>
              <a:t>),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(</a:t>
            </a:r>
            <a:r>
              <a:rPr lang="en-US" sz="2400" dirty="0"/>
              <a:t>“</a:t>
            </a:r>
            <a:r>
              <a:rPr lang="en-US" sz="2400" dirty="0" err="1"/>
              <a:t>Catenacci@ieee.org</a:t>
            </a:r>
            <a:r>
              <a:rPr lang="en-US" sz="2400" dirty="0"/>
              <a:t>”</a:t>
            </a:r>
            <a:r>
              <a:rPr lang="en-US" sz="2400" dirty="0" smtClean="0"/>
              <a:t>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2111" y="3048000"/>
            <a:ext cx="7843289" cy="156966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static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(String value)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return new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(value);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676400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class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FirstName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private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readonly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string value;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public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FirstName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(string value) 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{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this.value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= value; }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static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implicit operator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  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 return new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(value);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</a:p>
          <a:p>
            <a:r>
              <a:rPr lang="en-US" sz="2000" dirty="0" smtClean="0">
                <a:solidFill>
                  <a:srgbClr val="7F7F7F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0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public Customer(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name, 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login) {…}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new Customer(“Jay”, (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)“</a:t>
            </a:r>
            <a:r>
              <a:rPr lang="en-US" sz="2400" dirty="0" err="1" smtClean="0">
                <a:latin typeface="Courier"/>
                <a:cs typeface="Courier"/>
              </a:rPr>
              <a:t>jay@aranasoft.com</a:t>
            </a:r>
            <a:r>
              <a:rPr lang="en-US" sz="2400" dirty="0" smtClean="0">
                <a:latin typeface="Courier"/>
                <a:cs typeface="Courier"/>
              </a:rPr>
              <a:t>”);  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981200"/>
            <a:ext cx="723900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/>
              <a:t>State </a:t>
            </a:r>
            <a:r>
              <a:rPr lang="en-US" sz="3200" dirty="0" smtClean="0">
                <a:solidFill>
                  <a:schemeClr val="accent2"/>
                </a:solidFill>
              </a:rPr>
              <a:t>everything</a:t>
            </a:r>
            <a:r>
              <a:rPr lang="en-US" sz="3200" dirty="0" smtClean="0"/>
              <a:t> you need</a:t>
            </a:r>
          </a:p>
          <a:p>
            <a:pPr algn="ctr">
              <a:lnSpc>
                <a:spcPct val="150000"/>
              </a:lnSpc>
            </a:pPr>
            <a:endParaRPr lang="en-US" sz="3200" dirty="0"/>
          </a:p>
          <a:p>
            <a:pPr algn="ctr">
              <a:lnSpc>
                <a:spcPct val="150000"/>
              </a:lnSpc>
            </a:pPr>
            <a:r>
              <a:rPr lang="en-US" sz="3200" dirty="0" smtClean="0"/>
              <a:t>State </a:t>
            </a:r>
            <a:r>
              <a:rPr lang="en-US" sz="3200" dirty="0" smtClean="0">
                <a:solidFill>
                  <a:srgbClr val="AA2B1E"/>
                </a:solidFill>
              </a:rPr>
              <a:t>only</a:t>
            </a:r>
            <a:r>
              <a:rPr lang="en-US" sz="3200" dirty="0" smtClean="0"/>
              <a:t> what you need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047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905000"/>
            <a:ext cx="7696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smtClean="0"/>
              <a:t>List [+A]</a:t>
            </a:r>
          </a:p>
          <a:p>
            <a:pPr fontAlgn="base"/>
            <a:endParaRPr lang="en-US" sz="2000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dirty="0" smtClean="0"/>
              <a:t> </a:t>
            </a:r>
            <a:r>
              <a:rPr lang="en-US" sz="2000" b="1" dirty="0" err="1" smtClean="0"/>
              <a:t>indexOf</a:t>
            </a:r>
            <a:r>
              <a:rPr lang="en-US" sz="2000" b="1" dirty="0"/>
              <a:t> [B &gt;: A] (</a:t>
            </a:r>
            <a:r>
              <a:rPr lang="en-US" sz="2000" b="1" dirty="0" err="1"/>
              <a:t>elem</a:t>
            </a:r>
            <a:r>
              <a:rPr lang="en-US" sz="2000" b="1" dirty="0"/>
              <a:t>: B): </a:t>
            </a:r>
            <a:r>
              <a:rPr lang="en-US" sz="2000" b="1" u="sng" dirty="0" smtClean="0">
                <a:hlinkClick r:id="rId2"/>
              </a:rPr>
              <a:t>Int</a:t>
            </a:r>
            <a:endParaRPr lang="en-US" sz="2000" b="1" u="sng" dirty="0" smtClean="0"/>
          </a:p>
          <a:p>
            <a:pPr fontAlgn="base"/>
            <a:endParaRPr lang="en-US" sz="2000" b="1" dirty="0" smtClean="0"/>
          </a:p>
          <a:p>
            <a:pPr fontAlgn="base"/>
            <a:endParaRPr lang="en-US" sz="2000" dirty="0" smtClean="0"/>
          </a:p>
          <a:p>
            <a:pPr fontAlgn="base"/>
            <a:r>
              <a:rPr lang="en-US" sz="2000" dirty="0" err="1" smtClean="0"/>
              <a:t>def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sameElements</a:t>
            </a:r>
            <a:r>
              <a:rPr lang="en-US" sz="2000" b="1" dirty="0"/>
              <a:t> (that: </a:t>
            </a:r>
            <a:r>
              <a:rPr lang="en-US" sz="2000" b="1" dirty="0">
                <a:hlinkClick r:id="rId3"/>
              </a:rPr>
              <a:t>GenIterable</a:t>
            </a:r>
            <a:r>
              <a:rPr lang="en-US" sz="2000" b="1" dirty="0"/>
              <a:t>[A]): </a:t>
            </a:r>
            <a:r>
              <a:rPr lang="en-US" sz="2000" b="1" u="sng" dirty="0">
                <a:hlinkClick r:id="rId4"/>
              </a:rPr>
              <a:t>Boolean</a:t>
            </a:r>
            <a:endParaRPr lang="en-US" sz="2000" b="1" dirty="0"/>
          </a:p>
          <a:p>
            <a:pPr fontAlgn="base"/>
            <a:endParaRPr lang="en-US" sz="20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cust.getEmailAddress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Java: </a:t>
            </a:r>
            <a:r>
              <a:rPr lang="en-US" dirty="0" smtClean="0"/>
              <a:t>vague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793241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valid(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724400"/>
            <a:ext cx="69342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</a:t>
            </a:r>
            <a:r>
              <a:rPr lang="en-US" sz="2400" dirty="0" err="1" smtClean="0"/>
              <a:t>getEmailAddress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Java: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1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4724400"/>
            <a:ext cx="53340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{get; }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C#: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Choice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2672443" y="1066800"/>
            <a:ext cx="2514600" cy="106861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29743" y="2512786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643" y="3581400"/>
            <a:ext cx="8610600" cy="2276786"/>
            <a:chOff x="81643" y="3581400"/>
            <a:chExt cx="8610600" cy="2276786"/>
          </a:xfrm>
        </p:grpSpPr>
        <p:sp>
          <p:nvSpPr>
            <p:cNvPr id="20" name="TextBox 19"/>
            <p:cNvSpPr txBox="1"/>
            <p:nvPr/>
          </p:nvSpPr>
          <p:spPr>
            <a:xfrm>
              <a:off x="81643" y="5396521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Congratulations! $200</a:t>
              </a:r>
              <a:endParaRPr lang="en-US" sz="2400" dirty="0">
                <a:latin typeface="Courier"/>
                <a:cs typeface="Courier"/>
              </a:endParaRPr>
            </a:p>
          </p:txBody>
        </p:sp>
        <p:sp>
          <p:nvSpPr>
            <p:cNvPr id="3" name="Sun 2"/>
            <p:cNvSpPr/>
            <p:nvPr/>
          </p:nvSpPr>
          <p:spPr>
            <a:xfrm>
              <a:off x="3129643" y="3581400"/>
              <a:ext cx="1600200" cy="1600200"/>
            </a:xfrm>
            <a:prstGeom prst="su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228600" y="3953747"/>
            <a:ext cx="8610600" cy="1864524"/>
            <a:chOff x="-203200" y="3924300"/>
            <a:chExt cx="8610600" cy="1864524"/>
          </a:xfrm>
        </p:grpSpPr>
        <p:sp>
          <p:nvSpPr>
            <p:cNvPr id="2" name="Smiley Face 1"/>
            <p:cNvSpPr/>
            <p:nvPr/>
          </p:nvSpPr>
          <p:spPr>
            <a:xfrm>
              <a:off x="3472543" y="3924300"/>
              <a:ext cx="914400" cy="914400"/>
            </a:xfrm>
            <a:prstGeom prst="smileyFace">
              <a:avLst>
                <a:gd name="adj" fmla="val -465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203200" y="5327159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You lose – busted!</a:t>
              </a:r>
              <a:endParaRPr lang="en-US" sz="2400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9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because checked exceptions are the devil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Choice&lt;T1,T2&gt;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371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Either&lt;A,B&gt;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517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Testable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Easier to understand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Delaying evaluation of an expression until the last responsible moment.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780" y="2352094"/>
            <a:ext cx="4655820" cy="423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Providers, Factories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39056" y="350520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Cursors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09800"/>
            <a:ext cx="6096000" cy="57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You may never even need it.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“what to do” from “when to stop.”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Lazy evaluation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6705600" cy="3840163"/>
          </a:xfrm>
        </p:spPr>
        <p:txBody>
          <a:bodyPr/>
          <a:lstStyle/>
          <a:p>
            <a:r>
              <a:rPr lang="en-US" dirty="0" smtClean="0"/>
              <a:t>Callable</a:t>
            </a:r>
          </a:p>
          <a:p>
            <a:endParaRPr lang="en-US" dirty="0" smtClean="0"/>
          </a:p>
          <a:p>
            <a:r>
              <a:rPr lang="en-US" dirty="0" smtClean="0"/>
              <a:t>Iterable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797308"/>
            <a:ext cx="861060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0;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while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&lt; 40)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String[] words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nextLine.split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 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report("Saw the bug at "+words[0]+" on "+ words[1]);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++;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waitUntilFileHasMoreData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(file);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2330708"/>
            <a:ext cx="4953000" cy="3733800"/>
            <a:chOff x="457200" y="1143000"/>
            <a:chExt cx="4953000" cy="3733800"/>
          </a:xfrm>
        </p:grpSpPr>
        <p:sp>
          <p:nvSpPr>
            <p:cNvPr id="9" name="Rectangle 8"/>
            <p:cNvSpPr/>
            <p:nvPr/>
          </p:nvSpPr>
          <p:spPr>
            <a:xfrm>
              <a:off x="457200" y="1143000"/>
              <a:ext cx="4800600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4114800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200" y="1873508"/>
            <a:ext cx="3276600" cy="2971800"/>
            <a:chOff x="457200" y="685800"/>
            <a:chExt cx="3276600" cy="2971800"/>
          </a:xfrm>
        </p:grpSpPr>
        <p:sp>
          <p:nvSpPr>
            <p:cNvPr id="7" name="Rectangle 6"/>
            <p:cNvSpPr/>
            <p:nvPr/>
          </p:nvSpPr>
          <p:spPr>
            <a:xfrm>
              <a:off x="457200" y="685800"/>
              <a:ext cx="2667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600200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276600"/>
              <a:ext cx="1905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700" y="3168908"/>
            <a:ext cx="4686300" cy="2057400"/>
            <a:chOff x="647700" y="1981200"/>
            <a:chExt cx="4686300" cy="2057400"/>
          </a:xfrm>
        </p:grpSpPr>
        <p:sp>
          <p:nvSpPr>
            <p:cNvPr id="12" name="Rectangle 11"/>
            <p:cNvSpPr/>
            <p:nvPr/>
          </p:nvSpPr>
          <p:spPr>
            <a:xfrm>
              <a:off x="647700" y="1981200"/>
              <a:ext cx="4686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700" y="36576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100" y="3626108"/>
            <a:ext cx="7658100" cy="790575"/>
            <a:chOff x="800100" y="2438400"/>
            <a:chExt cx="7658100" cy="790575"/>
          </a:xfrm>
        </p:grpSpPr>
        <p:sp>
          <p:nvSpPr>
            <p:cNvPr id="14" name="Rectangle 13"/>
            <p:cNvSpPr/>
            <p:nvPr/>
          </p:nvSpPr>
          <p:spPr>
            <a:xfrm>
              <a:off x="800100" y="2438400"/>
              <a:ext cx="50673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9750" y="2847975"/>
              <a:ext cx="664845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843891"/>
            <a:ext cx="80772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for (String s :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FluentIterable.of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RandomFileIterable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))                               	.filter(STARTS_WITH_BUG_PREDICATE)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.transform(TRANSFORM_BUG_FUNCTION)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.limit(40)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asImmutableList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report(s);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7800" y="3581400"/>
            <a:ext cx="1333500" cy="4572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62400" y="2286000"/>
            <a:ext cx="4191000" cy="5334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800" y="2819400"/>
            <a:ext cx="6010275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47800" y="3200400"/>
            <a:ext cx="6848476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95800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0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6700" y="2028885"/>
            <a:ext cx="86106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bugCount</a:t>
            </a:r>
            <a:r>
              <a:rPr lang="en-US" sz="2400" dirty="0"/>
              <a:t> = 0;</a:t>
            </a:r>
          </a:p>
          <a:p>
            <a:r>
              <a:rPr lang="en-US" sz="2400" dirty="0" smtClean="0"/>
              <a:t>string </a:t>
            </a:r>
            <a:r>
              <a:rPr lang="en-US" sz="2400" dirty="0" err="1"/>
              <a:t>nextLine</a:t>
            </a:r>
            <a:r>
              <a:rPr lang="en-US" sz="2400" dirty="0"/>
              <a:t> 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while </a:t>
            </a:r>
            <a:r>
              <a:rPr lang="en-US" sz="2400" dirty="0"/>
              <a:t>(</a:t>
            </a:r>
            <a:r>
              <a:rPr lang="en-US" sz="2400" dirty="0" err="1"/>
              <a:t>bugCount</a:t>
            </a:r>
            <a:r>
              <a:rPr lang="en-US" sz="2400" dirty="0"/>
              <a:t> &lt; 40</a:t>
            </a:r>
            <a:r>
              <a:rPr lang="en-US" sz="2400" dirty="0" smtClean="0"/>
              <a:t>) {</a:t>
            </a:r>
            <a:endParaRPr lang="en-US" sz="2400" dirty="0"/>
          </a:p>
          <a:p>
            <a:r>
              <a:rPr lang="en-US" sz="2400" dirty="0" smtClean="0"/>
              <a:t>    if </a:t>
            </a:r>
            <a:r>
              <a:rPr lang="en-US" sz="2400" dirty="0"/>
              <a:t>(</a:t>
            </a:r>
            <a:r>
              <a:rPr lang="en-US" sz="2400" dirty="0" err="1"/>
              <a:t>nextLine.StartsWith</a:t>
            </a:r>
            <a:r>
              <a:rPr lang="en-US" sz="2400" dirty="0"/>
              <a:t>("BUG</a:t>
            </a:r>
            <a:r>
              <a:rPr lang="en-US" sz="2400" dirty="0" smtClean="0"/>
              <a:t>")) {</a:t>
            </a:r>
            <a:endParaRPr lang="en-US" sz="2400" dirty="0"/>
          </a:p>
          <a:p>
            <a:r>
              <a:rPr lang="en-US" sz="2400" dirty="0" smtClean="0"/>
              <a:t>        string</a:t>
            </a:r>
            <a:r>
              <a:rPr lang="en-US" sz="2400" dirty="0"/>
              <a:t>[] words = </a:t>
            </a:r>
            <a:r>
              <a:rPr lang="en-US" sz="2400" dirty="0" err="1"/>
              <a:t>nextLine.Split</a:t>
            </a:r>
            <a:r>
              <a:rPr lang="en-US" sz="2400" dirty="0"/>
              <a:t>(' ');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 Report</a:t>
            </a:r>
            <a:r>
              <a:rPr lang="en-US" sz="2400" dirty="0"/>
              <a:t>("Saw the bug at </a:t>
            </a:r>
            <a:r>
              <a:rPr lang="en-US" sz="2400" dirty="0" smtClean="0"/>
              <a:t>" + words[1]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+ " </a:t>
            </a:r>
            <a:r>
              <a:rPr lang="en-US" sz="2400" dirty="0"/>
              <a:t>on </a:t>
            </a:r>
            <a:r>
              <a:rPr lang="en-US" sz="2400" dirty="0" smtClean="0"/>
              <a:t>" + words[2</a:t>
            </a:r>
            <a:r>
              <a:rPr lang="en-US" sz="2400" dirty="0"/>
              <a:t>]);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bugCount</a:t>
            </a:r>
            <a:r>
              <a:rPr lang="en-US" sz="2400" dirty="0"/>
              <a:t>++;</a:t>
            </a:r>
          </a:p>
          <a:p>
            <a:r>
              <a:rPr lang="en-US" sz="2400" dirty="0" smtClean="0"/>
              <a:t>    }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(file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nextLine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}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374" y="2493359"/>
            <a:ext cx="5229226" cy="3699228"/>
            <a:chOff x="457199" y="1143000"/>
            <a:chExt cx="5229226" cy="3699228"/>
          </a:xfrm>
        </p:grpSpPr>
        <p:sp>
          <p:nvSpPr>
            <p:cNvPr id="27" name="Rectangle 26"/>
            <p:cNvSpPr/>
            <p:nvPr/>
          </p:nvSpPr>
          <p:spPr>
            <a:xfrm>
              <a:off x="457199" y="1143000"/>
              <a:ext cx="5153025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5825" y="4080228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856" y="2111229"/>
            <a:ext cx="3421944" cy="2941814"/>
            <a:chOff x="457200" y="685800"/>
            <a:chExt cx="3421944" cy="2941814"/>
          </a:xfrm>
        </p:grpSpPr>
        <p:sp>
          <p:nvSpPr>
            <p:cNvPr id="30" name="Rectangle 29"/>
            <p:cNvSpPr/>
            <p:nvPr/>
          </p:nvSpPr>
          <p:spPr>
            <a:xfrm>
              <a:off x="457200" y="685800"/>
              <a:ext cx="2812344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93144" y="1454574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88344" y="3246614"/>
              <a:ext cx="219075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0100" y="3216906"/>
            <a:ext cx="4838700" cy="2217137"/>
            <a:chOff x="262114" y="1935763"/>
            <a:chExt cx="4838700" cy="2217137"/>
          </a:xfrm>
        </p:grpSpPr>
        <p:sp>
          <p:nvSpPr>
            <p:cNvPr id="34" name="Rectangle 33"/>
            <p:cNvSpPr/>
            <p:nvPr/>
          </p:nvSpPr>
          <p:spPr>
            <a:xfrm>
              <a:off x="647700" y="1935763"/>
              <a:ext cx="4453114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114" y="37719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19200" y="3586264"/>
            <a:ext cx="5791200" cy="1085779"/>
            <a:chOff x="800100" y="2438400"/>
            <a:chExt cx="5791200" cy="1085779"/>
          </a:xfrm>
        </p:grpSpPr>
        <p:sp>
          <p:nvSpPr>
            <p:cNvPr id="37" name="Rectangle 36"/>
            <p:cNvSpPr/>
            <p:nvPr/>
          </p:nvSpPr>
          <p:spPr>
            <a:xfrm>
              <a:off x="800100" y="2438400"/>
              <a:ext cx="54102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819400"/>
              <a:ext cx="4648200" cy="704779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19"/>
          <p:cNvSpPr>
            <a:spLocks noGrp="1"/>
          </p:cNvSpPr>
          <p:nvPr>
            <p:ph type="title"/>
          </p:nvPr>
        </p:nvSpPr>
        <p:spPr>
          <a:xfrm>
            <a:off x="1905000" y="304800"/>
            <a:ext cx="6858000" cy="1143000"/>
          </a:xfrm>
        </p:spPr>
        <p:txBody>
          <a:bodyPr/>
          <a:lstStyle/>
          <a:p>
            <a:r>
              <a:rPr lang="en-US" dirty="0" smtClean="0"/>
              <a:t>C#: Imperative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843891"/>
            <a:ext cx="838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lines = </a:t>
            </a:r>
            <a:r>
              <a:rPr lang="en-US" sz="2400" dirty="0" err="1"/>
              <a:t>ReadLines</a:t>
            </a:r>
            <a:r>
              <a:rPr lang="en-US" sz="2400" dirty="0"/>
              <a:t>(file)</a:t>
            </a:r>
          </a:p>
          <a:p>
            <a:r>
              <a:rPr lang="en-US" sz="2400" dirty="0"/>
              <a:t>               </a:t>
            </a:r>
            <a:r>
              <a:rPr lang="en-US" sz="2400" dirty="0" smtClean="0"/>
              <a:t>    .</a:t>
            </a:r>
            <a:r>
              <a:rPr lang="en-US" sz="2400" dirty="0"/>
              <a:t>Where(line =&gt; </a:t>
            </a:r>
            <a:r>
              <a:rPr lang="en-US" sz="2400" dirty="0" err="1"/>
              <a:t>line.StartsWith</a:t>
            </a:r>
            <a:r>
              <a:rPr lang="en-US" sz="2400" dirty="0"/>
              <a:t>("BUG"))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Select(</a:t>
            </a:r>
            <a:r>
              <a:rPr lang="en-US" sz="2400" dirty="0" err="1"/>
              <a:t>FormatBugLine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Take(40);</a:t>
            </a:r>
          </a:p>
          <a:p>
            <a:r>
              <a:rPr lang="en-US" sz="2400" dirty="0" err="1" smtClean="0"/>
              <a:t>foreach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var</a:t>
            </a:r>
            <a:r>
              <a:rPr lang="en-US" sz="2400" dirty="0"/>
              <a:t> line in lines)</a:t>
            </a:r>
          </a:p>
          <a:p>
            <a:r>
              <a:rPr lang="en-US" sz="2400" dirty="0" smtClean="0"/>
              <a:t>{</a:t>
            </a:r>
            <a:endParaRPr lang="en-US" sz="2400" dirty="0"/>
          </a:p>
          <a:p>
            <a:r>
              <a:rPr lang="en-US" sz="2400" dirty="0" smtClean="0"/>
              <a:t>     Report(line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7978" y="3009900"/>
            <a:ext cx="1679222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9337" y="1866900"/>
            <a:ext cx="2328863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90800" y="2247900"/>
            <a:ext cx="62484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90800" y="2628900"/>
            <a:ext cx="3657600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/>
          <a:lstStyle/>
          <a:p>
            <a:r>
              <a:rPr lang="en-US" dirty="0" smtClean="0"/>
              <a:t>C#: Declarative style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556" y="23622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IEnumerable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ReadLines</a:t>
            </a:r>
            <a:r>
              <a:rPr lang="en-US" sz="2400" dirty="0" smtClean="0"/>
              <a:t>(</a:t>
            </a:r>
            <a:r>
              <a:rPr lang="en-US" sz="2400" dirty="0" err="1" smtClean="0"/>
              <a:t>StreamReader</a:t>
            </a:r>
            <a:r>
              <a:rPr lang="en-US" sz="2400" dirty="0" smtClean="0"/>
              <a:t> r) {</a:t>
            </a:r>
            <a:endParaRPr lang="en-US" sz="2400" dirty="0"/>
          </a:p>
          <a:p>
            <a:r>
              <a:rPr lang="en-US" sz="2400" dirty="0" smtClean="0"/>
              <a:t>    while </a:t>
            </a:r>
            <a:r>
              <a:rPr lang="en-US" sz="2400" dirty="0"/>
              <a:t>(true</a:t>
            </a:r>
            <a:r>
              <a:rPr lang="en-US" sz="2400" dirty="0" smtClean="0"/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  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(r);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70C0"/>
                </a:solidFill>
              </a:rPr>
              <a:t>yield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r.ReadLine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C#: Lazy &amp; Declarative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29236</TotalTime>
  <Words>4450</Words>
  <Application>Microsoft Macintosh PowerPoint</Application>
  <PresentationFormat>On-screen Show (4:3)</PresentationFormat>
  <Paragraphs>773</Paragraphs>
  <Slides>105</Slides>
  <Notes>80</Notes>
  <HiddenSlides>21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Functional Principles for Object-Oriented Developers</vt:lpstr>
      <vt:lpstr>What do we love about OO?</vt:lpstr>
      <vt:lpstr>Functional programming will solve all our problems</vt:lpstr>
      <vt:lpstr>PowerPoint Presentation</vt:lpstr>
      <vt:lpstr>Programming paradigms</vt:lpstr>
      <vt:lpstr>PowerPoint Presentation</vt:lpstr>
      <vt:lpstr>PowerPoint Presentation</vt:lpstr>
      <vt:lpstr>Data In, Data Out</vt:lpstr>
      <vt:lpstr>What’s the point?</vt:lpstr>
      <vt:lpstr>Data In -&gt; ? -&gt; Data out</vt:lpstr>
      <vt:lpstr>good functions:</vt:lpstr>
      <vt:lpstr>What’s the point</vt:lpstr>
      <vt:lpstr>PowerPoint Presentation</vt:lpstr>
      <vt:lpstr>PowerPoint Presentation</vt:lpstr>
      <vt:lpstr>What’s the point?</vt:lpstr>
      <vt:lpstr>data in</vt:lpstr>
      <vt:lpstr>data ?</vt:lpstr>
      <vt:lpstr>data in, data out</vt:lpstr>
      <vt:lpstr>Immutability</vt:lpstr>
      <vt:lpstr>What is it?</vt:lpstr>
      <vt:lpstr>What’s the point?</vt:lpstr>
      <vt:lpstr>We already do it</vt:lpstr>
      <vt:lpstr>What’s the point?</vt:lpstr>
      <vt:lpstr>PowerPoint Presentation</vt:lpstr>
      <vt:lpstr>Scala</vt:lpstr>
      <vt:lpstr>F#</vt:lpstr>
      <vt:lpstr>Java: easy</vt:lpstr>
      <vt:lpstr>C#: defensive copy</vt:lpstr>
      <vt:lpstr>Java: defensive copy</vt:lpstr>
      <vt:lpstr>C#: copy on mod</vt:lpstr>
      <vt:lpstr>Java: copy on mod</vt:lpstr>
      <vt:lpstr>Immutable linked list</vt:lpstr>
      <vt:lpstr>Scala: copy on mod</vt:lpstr>
      <vt:lpstr>F#: copy on mod</vt:lpstr>
      <vt:lpstr>F# in C#</vt:lpstr>
      <vt:lpstr>C#: copy on mod</vt:lpstr>
      <vt:lpstr>Java: copy on mod</vt:lpstr>
      <vt:lpstr>PowerPoint Presentation</vt:lpstr>
      <vt:lpstr>PowerPoint Presentation</vt:lpstr>
      <vt:lpstr>Verbs are people too</vt:lpstr>
      <vt:lpstr>What is it?</vt:lpstr>
      <vt:lpstr>We already do it</vt:lpstr>
      <vt:lpstr>We already do it</vt:lpstr>
      <vt:lpstr>What’s the point?</vt:lpstr>
      <vt:lpstr>Function types</vt:lpstr>
      <vt:lpstr>Function types</vt:lpstr>
      <vt:lpstr>Java</vt:lpstr>
      <vt:lpstr>Scala</vt:lpstr>
      <vt:lpstr>F#</vt:lpstr>
      <vt:lpstr>C#</vt:lpstr>
      <vt:lpstr>C#</vt:lpstr>
      <vt:lpstr>Java</vt:lpstr>
      <vt:lpstr>Java 8</vt:lpstr>
      <vt:lpstr>Declarative style</vt:lpstr>
      <vt:lpstr>What is it?</vt:lpstr>
      <vt:lpstr>We already do it</vt:lpstr>
      <vt:lpstr>We already do it</vt:lpstr>
      <vt:lpstr>What’s the point?</vt:lpstr>
      <vt:lpstr>Java</vt:lpstr>
      <vt:lpstr>F#</vt:lpstr>
      <vt:lpstr>Scala</vt:lpstr>
      <vt:lpstr>PowerPoint Presentation</vt:lpstr>
      <vt:lpstr>C#</vt:lpstr>
      <vt:lpstr>PowerPoint Presentation</vt:lpstr>
      <vt:lpstr>PowerPoint Presentation</vt:lpstr>
      <vt:lpstr>Specific typing</vt:lpstr>
      <vt:lpstr>What is it?</vt:lpstr>
      <vt:lpstr>What is it?</vt:lpstr>
      <vt:lpstr>What’s the point?</vt:lpstr>
      <vt:lpstr>We already do it</vt:lpstr>
      <vt:lpstr>What’s the point?</vt:lpstr>
      <vt:lpstr>We already do it</vt:lpstr>
      <vt:lpstr>Haskell</vt:lpstr>
      <vt:lpstr>F#</vt:lpstr>
      <vt:lpstr>Scala</vt:lpstr>
      <vt:lpstr>Scala</vt:lpstr>
      <vt:lpstr>F#</vt:lpstr>
      <vt:lpstr>Strong typing in Java</vt:lpstr>
      <vt:lpstr>Strong typing in Java</vt:lpstr>
      <vt:lpstr>PowerPoint Presentation</vt:lpstr>
      <vt:lpstr>PowerPoint Presentation</vt:lpstr>
      <vt:lpstr>What is it?</vt:lpstr>
      <vt:lpstr>Scala</vt:lpstr>
      <vt:lpstr>PowerPoint Presentation</vt:lpstr>
      <vt:lpstr>Java: specific</vt:lpstr>
      <vt:lpstr>PowerPoint Presentation</vt:lpstr>
      <vt:lpstr>C#: specific</vt:lpstr>
      <vt:lpstr>PowerPoint Presentation</vt:lpstr>
      <vt:lpstr>PowerPoint Presentation</vt:lpstr>
      <vt:lpstr>Lazy evaluation</vt:lpstr>
      <vt:lpstr>What is it?</vt:lpstr>
      <vt:lpstr>We already do it</vt:lpstr>
      <vt:lpstr>What’s the point?</vt:lpstr>
      <vt:lpstr>Lazy evaluation in Java</vt:lpstr>
      <vt:lpstr>Imperative Java</vt:lpstr>
      <vt:lpstr>Functional style</vt:lpstr>
      <vt:lpstr>C#: Imperative Style</vt:lpstr>
      <vt:lpstr>C#: Declarative style</vt:lpstr>
      <vt:lpstr>C#: Lazy &amp; Declarative</vt:lpstr>
      <vt:lpstr>PowerPoint Presentation</vt:lpstr>
      <vt:lpstr>PowerPoint Presentation</vt:lpstr>
      <vt:lpstr>Alistair Cockburn’s Oath of Non-Allegiance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jessitron</dc:creator>
  <cp:lastModifiedBy>Jessica Kerr</cp:lastModifiedBy>
  <cp:revision>217</cp:revision>
  <dcterms:created xsi:type="dcterms:W3CDTF">2012-02-28T03:01:30Z</dcterms:created>
  <dcterms:modified xsi:type="dcterms:W3CDTF">2012-11-16T20:06:04Z</dcterms:modified>
</cp:coreProperties>
</file>